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6" r:id="rId6"/>
    <p:sldId id="260" r:id="rId7"/>
    <p:sldId id="289" r:id="rId8"/>
    <p:sldId id="270" r:id="rId9"/>
    <p:sldId id="269" r:id="rId10"/>
    <p:sldId id="268" r:id="rId11"/>
    <p:sldId id="267" r:id="rId12"/>
    <p:sldId id="272" r:id="rId13"/>
    <p:sldId id="290" r:id="rId14"/>
    <p:sldId id="271" r:id="rId15"/>
    <p:sldId id="291" r:id="rId16"/>
    <p:sldId id="274" r:id="rId17"/>
    <p:sldId id="277" r:id="rId18"/>
    <p:sldId id="275" r:id="rId19"/>
    <p:sldId id="278" r:id="rId20"/>
    <p:sldId id="288" r:id="rId21"/>
    <p:sldId id="282" r:id="rId22"/>
    <p:sldId id="281" r:id="rId23"/>
    <p:sldId id="283" r:id="rId24"/>
    <p:sldId id="284" r:id="rId25"/>
    <p:sldId id="285" r:id="rId26"/>
    <p:sldId id="286" r:id="rId27"/>
    <p:sldId id="287" r:id="rId28"/>
    <p:sldId id="276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372"/>
    <a:srgbClr val="77A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3:21:15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 1614 24575,'56'3'0,"100"17"0,-96-9 0,77 2 0,82-4 0,-95-1 0,0-5 0,199-22 0,-280 13 0,83-11 0,0-6 0,137-44 0,-201 42 0,0-4 0,-2-2 0,90-62 0,38-21 0,-163 99 0,-2 0 0,1-2 0,-2 0 0,-1-2 0,0 0 0,-1-1 0,-1-1 0,-1-1 0,-1-1 0,-1 0 0,-1-2 0,16-33 0,-15 24 0,-2-1 0,-2 0 0,0-1 0,-3-1 0,-1 0 0,-2 0 0,-1 0 0,-1-68 0,-4 91 0,-2 1 0,0-1 0,-1 1 0,0 0 0,-1 0 0,-1 0 0,0 0 0,0 0 0,-8-11 0,-2-1 0,-2 0 0,0 1 0,-23-23 0,23 29 0,-1 1 0,-1 1 0,0 0 0,-1 2 0,-41-23 0,-120-46 0,103 50 0,39 18 0,0 2 0,0 1 0,-1 2 0,0 2 0,-1 2 0,-55-2 0,-249 18 0,270-5 0,-42 2 0,-206 38 0,-31 23 0,318-59 0,0 2 0,1 1 0,0 2 0,-61 35 0,74-37 0,3-2 0,0 0 0,1 1 0,0 0 0,1 2 0,0 0 0,1 1 0,1 0 0,-24 29 0,-18 31 0,36-50 0,2 1 0,1 0 0,0 2 0,-13 30 0,26-45 0,1 0 0,1 0 0,0 1 0,1-1 0,0 1 0,0 18 0,6 82 0,0-41 0,-4-43 0,1 0 0,1 0 0,2 0 0,1 0 0,1-1 0,1 0 0,14 34 0,-1-14 0,2-1 0,2-1 0,1-1 0,3-1 0,2-1 0,1-2 0,2-1 0,2-2 0,2-1 0,1-2 0,64 46 0,274 162 0,-338-222-1365,-9-8-5461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F46A0-E1F0-AD90-D235-A0EAD8CFD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FF079E8-116F-3F0F-1615-BEAF24872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D0791E-36E1-11C2-6003-D3E45597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AF1EE3-58E9-013D-7163-9534A6F4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A2F25A-9C63-647F-01E8-CA944580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80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A9F7C-CA2A-349D-32F0-EE87C4AD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B5C23B-63B3-5B15-AC40-C216256A9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5E7B5-5425-29DC-22A6-82DE6ABA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B9A74E-2213-2922-214E-43359E45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74D59-C584-35CA-5C5E-9FB17062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82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98C0FE3-71C3-5557-C757-2035AC502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E46C6E-69BF-2D33-AAD8-E40AA0ED1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C949E-A623-3D00-2108-AC41567E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6A09FE-3545-A6C6-E4A2-CC910EBE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361871-1E18-9B65-D447-F2F6D71E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EEDC8-B375-E77C-072C-B3B3DA4A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88915B-3A64-6EFF-D9EC-67151E02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2828C6-C3F9-0915-C93A-439AE6E5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978452-57D5-CE6C-A0F0-6BAD5D82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FA2674-9C3D-4BCB-C4CF-B6BE2F40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23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8875C-BA5F-1480-2196-10CA9849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EB813C-66AB-ED0E-A298-9897DCDDC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2812CC-9676-29B2-389A-E0EEB15E9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549B34-5D90-A494-047B-FCA085FD0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5FC7A7-C924-103D-015A-F902286D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15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001B7-33ED-9FF2-AE2F-57F1F7EF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0E4054-268D-3DB2-AA70-E78E5A2F0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66B03-6739-4404-5ED9-1334AB4B4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05EE66-C65F-A878-0218-4531FA3D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BFC5F2-9E6D-1C96-B7E6-C4261430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86960B-FD83-F5A2-1521-166203C9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90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21D02-2F15-4AEC-EA71-5C2652CFA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58D184-DAE7-BA08-74EF-D9D91A59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9B0DAA-2410-C636-1918-F3D9D788E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72FD88-21A4-9D34-5A7C-0286C1BC0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5FB54D-7150-F3FC-B6E6-5DB708692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773D62-33A6-FC3D-001F-21E9D63C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2AFB4A-46A0-F717-1D57-5A91BB45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866E43-8203-7746-0A69-E340A22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33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D5913-B1A6-510B-823C-ECA33EC6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8AC8A4-679E-F214-AEC7-B6964B553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D939BC-04D4-CE12-A257-E316F7F2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BB5BDD-A188-7D50-4389-476F07F1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8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B50F6B-A9C7-FC36-BC2F-55C5F3D6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F8FFC7A-7900-E2C1-6541-C27E132C9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9C788-DA45-32BB-0854-255ED374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67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0E7B-DA20-CE72-E520-31AF9CEE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8C058C-07BA-9852-4287-25E991C5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494A6A-5D80-2995-2DBB-4B896267F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C75211-33D2-05C2-8A7C-BD92AB4A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7A4361-6803-6791-9218-D6419C17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9A26AF-301E-4062-9D1D-30FD8448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7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02B70-AEDE-8721-A02D-2420546A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70E5922-1A80-A411-1ED8-C0DFD18D0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335CE1-B77D-D7F7-8547-E0737AABC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01B11C-13E2-CA50-388C-0775E7E1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B17C3-8AEB-0BDF-6378-54AA3086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C87669-B163-A289-E6FF-8D6507E0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954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09A73A-F4DE-D8F5-0639-B0143592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34E0D9-D011-560F-C263-A4DF91A48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D73A1D-BA38-9F9B-2D9A-0B007E71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A62FF-5777-436F-9BA7-E8310F23420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62A3F-76BB-94B4-2B7F-6AF460556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D69468-7915-A18E-0A89-5D7F5F76D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9164C-694C-4B18-8F8E-DC4DC55049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7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0385" y="2111363"/>
            <a:ext cx="9306731" cy="1643692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32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Biografie &amp; Lebenswerk</a:t>
            </a:r>
            <a:br>
              <a:rPr lang="de-DE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Platon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2621525-5737-D279-E444-6178AF0CEAC4}"/>
              </a:ext>
            </a:extLst>
          </p:cNvPr>
          <p:cNvSpPr txBox="1">
            <a:spLocks/>
          </p:cNvSpPr>
          <p:nvPr/>
        </p:nvSpPr>
        <p:spPr>
          <a:xfrm>
            <a:off x="2530385" y="3874841"/>
            <a:ext cx="9306731" cy="1308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de-DE" sz="2800" dirty="0">
                <a:latin typeface="Segoe UI Light"/>
                <a:cs typeface="Segoe UI Light"/>
              </a:rPr>
              <a:t>13. Oktober 2023</a:t>
            </a:r>
          </a:p>
        </p:txBody>
      </p:sp>
    </p:spTree>
    <p:extLst>
      <p:ext uri="{BB962C8B-B14F-4D97-AF65-F5344CB8AC3E}">
        <p14:creationId xmlns:p14="http://schemas.microsoft.com/office/powerpoint/2010/main" val="419707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Personen um PLATON (ARISTOKLES)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428 v. Chr</a:t>
            </a:r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Geburt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424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Tod ARISTONs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PERIKTIONE heiratet PYRILAMPES</a:t>
            </a:r>
          </a:p>
          <a:p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407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Kreis um SOKRATES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399 v. Chr.</a:t>
            </a:r>
          </a:p>
          <a:p>
            <a:r>
              <a:rPr lang="de-DE" dirty="0">
                <a:solidFill>
                  <a:srgbClr val="255372"/>
                </a:solidFill>
              </a:rPr>
              <a:t>Hinrichtung SOKRATES</a:t>
            </a:r>
          </a:p>
          <a:p>
            <a:r>
              <a:rPr lang="de-DE" dirty="0">
                <a:solidFill>
                  <a:srgbClr val="255372"/>
                </a:solidFill>
              </a:rPr>
              <a:t>PLATON flieht nach Megara</a:t>
            </a:r>
          </a:p>
          <a:p>
            <a:r>
              <a:rPr lang="de-DE" dirty="0">
                <a:solidFill>
                  <a:srgbClr val="255372"/>
                </a:solidFill>
              </a:rPr>
              <a:t>Studium der Logik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ED4B0A8-B114-B8BF-FE09-D3F4F3E4E483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4697835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41119FB6-7F83-4A63-5E7E-0A77F9C9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5145" y="284700"/>
            <a:ext cx="1839993" cy="1141793"/>
          </a:xfrm>
          <a:prstGeom prst="rect">
            <a:avLst/>
          </a:prstGeom>
          <a:ln w="50800" cap="sq">
            <a:noFill/>
            <a:miter lim="800000"/>
          </a:ln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6250C97-8E7E-E936-19A3-60B50B3AA230}"/>
              </a:ext>
            </a:extLst>
          </p:cNvPr>
          <p:cNvSpPr>
            <a:spLocks/>
          </p:cNvSpPr>
          <p:nvPr/>
        </p:nvSpPr>
        <p:spPr>
          <a:xfrm>
            <a:off x="7512466" y="786495"/>
            <a:ext cx="334142" cy="2559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6567-FE4D-82C7-5A71-CDC832CA7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480" y="1647663"/>
            <a:ext cx="6735115" cy="4925112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05D2D7D7-BD47-C54D-091B-0EBB2CEE8008}"/>
              </a:ext>
            </a:extLst>
          </p:cNvPr>
          <p:cNvSpPr/>
          <p:nvPr/>
        </p:nvSpPr>
        <p:spPr>
          <a:xfrm>
            <a:off x="3682056" y="3650216"/>
            <a:ext cx="147782" cy="147782"/>
          </a:xfrm>
          <a:prstGeom prst="ellipse">
            <a:avLst/>
          </a:prstGeom>
          <a:solidFill>
            <a:srgbClr val="FF0000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CBD69E4-985B-F19D-F7A0-405891DAB43B}"/>
              </a:ext>
            </a:extLst>
          </p:cNvPr>
          <p:cNvSpPr/>
          <p:nvPr/>
        </p:nvSpPr>
        <p:spPr>
          <a:xfrm>
            <a:off x="5283878" y="4384507"/>
            <a:ext cx="147782" cy="147782"/>
          </a:xfrm>
          <a:prstGeom prst="ellipse">
            <a:avLst/>
          </a:prstGeom>
          <a:solidFill>
            <a:srgbClr val="FF0000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9A1375C1-6D1D-FD21-0A98-722013E39E9D}"/>
              </a:ext>
            </a:extLst>
          </p:cNvPr>
          <p:cNvCxnSpPr>
            <a:cxnSpLocks/>
            <a:stCxn id="20" idx="0"/>
            <a:endCxn id="18" idx="5"/>
          </p:cNvCxnSpPr>
          <p:nvPr/>
        </p:nvCxnSpPr>
        <p:spPr>
          <a:xfrm rot="16200000" flipV="1">
            <a:off x="4278908" y="3305645"/>
            <a:ext cx="608151" cy="1549573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52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Personen um PLATON (ARISTOKLES)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424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Tod ARISTONs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PERIKTIONE heiratet PYRILAMPES</a:t>
            </a:r>
          </a:p>
          <a:p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407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Kreis um SOKRATES</a:t>
            </a:r>
          </a:p>
          <a:p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399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Hinrichtung SOKRATES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PLATON flieht nach Megara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Studium der Logik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389 v. Chr.</a:t>
            </a:r>
          </a:p>
          <a:p>
            <a:r>
              <a:rPr lang="de-DE" dirty="0">
                <a:solidFill>
                  <a:srgbClr val="255372"/>
                </a:solidFill>
              </a:rPr>
              <a:t>Studium der Lehren von PYTHAGORAS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36E6B3-E92E-5BE8-D919-C0D9632CD66C}"/>
              </a:ext>
            </a:extLst>
          </p:cNvPr>
          <p:cNvSpPr/>
          <p:nvPr/>
        </p:nvSpPr>
        <p:spPr>
          <a:xfrm>
            <a:off x="5512267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ARISTON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399C11-2E34-85F4-4314-D82FA8325F50}"/>
              </a:ext>
            </a:extLst>
          </p:cNvPr>
          <p:cNvSpPr/>
          <p:nvPr/>
        </p:nvSpPr>
        <p:spPr>
          <a:xfrm>
            <a:off x="2865794" y="3753507"/>
            <a:ext cx="2212992" cy="536896"/>
          </a:xfrm>
          <a:prstGeom prst="rect">
            <a:avLst/>
          </a:prstGeom>
          <a:solidFill>
            <a:srgbClr val="255372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PLATON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BD0466-0483-B0ED-F2F4-35DE17A1F357}"/>
              </a:ext>
            </a:extLst>
          </p:cNvPr>
          <p:cNvSpPr/>
          <p:nvPr/>
        </p:nvSpPr>
        <p:spPr>
          <a:xfrm>
            <a:off x="2944639" y="253075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PERIKTIONE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C08EC1-188C-B459-ABEF-487E2175E762}"/>
              </a:ext>
            </a:extLst>
          </p:cNvPr>
          <p:cNvSpPr/>
          <p:nvPr/>
        </p:nvSpPr>
        <p:spPr>
          <a:xfrm>
            <a:off x="2944638" y="1248036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SOLON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7A638A6-4F0E-3A5D-E73D-8D81E42E081F}"/>
              </a:ext>
            </a:extLst>
          </p:cNvPr>
          <p:cNvSpPr/>
          <p:nvPr/>
        </p:nvSpPr>
        <p:spPr>
          <a:xfrm>
            <a:off x="5512267" y="124825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Urkönig Athens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0493BFA-E528-A523-C879-93E405571D89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5400000">
            <a:off x="3629362" y="3410577"/>
            <a:ext cx="685859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0BEB3E2-FBEB-5E03-1087-2E400635EE1D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4913175" y="2126763"/>
            <a:ext cx="685860" cy="2567629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81C547B-439F-458E-0500-6A5876E791F1}"/>
              </a:ext>
            </a:extLst>
          </p:cNvPr>
          <p:cNvCxnSpPr>
            <a:stCxn id="17" idx="2"/>
            <a:endCxn id="7" idx="0"/>
          </p:cNvCxnSpPr>
          <p:nvPr/>
        </p:nvCxnSpPr>
        <p:spPr>
          <a:xfrm>
            <a:off x="6539919" y="1785149"/>
            <a:ext cx="0" cy="745602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3D0786A-C735-CE0C-B0F6-B71FA7F16536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3972290" y="1784932"/>
            <a:ext cx="1" cy="745820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8B673141-9F84-6F4E-F33B-CE97A5FDC175}"/>
              </a:ext>
            </a:extLst>
          </p:cNvPr>
          <p:cNvSpPr/>
          <p:nvPr/>
        </p:nvSpPr>
        <p:spPr>
          <a:xfrm>
            <a:off x="377011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PYRILAMPES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55B9562-FA96-42FA-F04E-774C86571E45}"/>
              </a:ext>
            </a:extLst>
          </p:cNvPr>
          <p:cNvCxnSpPr>
            <a:stCxn id="13" idx="1"/>
            <a:endCxn id="42" idx="3"/>
          </p:cNvCxnSpPr>
          <p:nvPr/>
        </p:nvCxnSpPr>
        <p:spPr>
          <a:xfrm rot="10800000">
            <a:off x="2432315" y="2799200"/>
            <a:ext cx="512325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D4FC002B-1B3F-3101-7239-0A44E6B12E10}"/>
              </a:ext>
            </a:extLst>
          </p:cNvPr>
          <p:cNvSpPr/>
          <p:nvPr/>
        </p:nvSpPr>
        <p:spPr>
          <a:xfrm>
            <a:off x="377010" y="123318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PERIKLES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B679580-C094-56B3-5C54-75C42BAC0F61}"/>
              </a:ext>
            </a:extLst>
          </p:cNvPr>
          <p:cNvCxnSpPr>
            <a:stCxn id="46" idx="2"/>
            <a:endCxn id="42" idx="0"/>
          </p:cNvCxnSpPr>
          <p:nvPr/>
        </p:nvCxnSpPr>
        <p:spPr>
          <a:xfrm>
            <a:off x="1404662" y="1770078"/>
            <a:ext cx="1" cy="760673"/>
          </a:xfrm>
          <a:prstGeom prst="straightConnector1">
            <a:avLst/>
          </a:prstGeom>
          <a:ln w="12700">
            <a:solidFill>
              <a:srgbClr val="25537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BF9F4033-0041-3034-E872-9855211DD579}"/>
              </a:ext>
            </a:extLst>
          </p:cNvPr>
          <p:cNvSpPr/>
          <p:nvPr/>
        </p:nvSpPr>
        <p:spPr>
          <a:xfrm>
            <a:off x="5512267" y="549722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PYTHAGORAS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CCA82550-01B2-8B83-786B-FF82EE01BFBC}"/>
              </a:ext>
            </a:extLst>
          </p:cNvPr>
          <p:cNvSpPr/>
          <p:nvPr/>
        </p:nvSpPr>
        <p:spPr>
          <a:xfrm>
            <a:off x="2944638" y="549722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EUKLID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02793DF0-68CF-0B82-4632-FBCC0E59660A}"/>
              </a:ext>
            </a:extLst>
          </p:cNvPr>
          <p:cNvSpPr/>
          <p:nvPr/>
        </p:nvSpPr>
        <p:spPr>
          <a:xfrm>
            <a:off x="377011" y="549722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SOKRATES</a:t>
            </a:r>
          </a:p>
        </p:txBody>
      </p: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33124DB7-9C4E-D69E-1CD7-DE109F958BD3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rot="5400000">
            <a:off x="2085067" y="3610000"/>
            <a:ext cx="1206820" cy="2567627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F669CA6-2DED-860C-7530-F4A10106DFD4}"/>
              </a:ext>
            </a:extLst>
          </p:cNvPr>
          <p:cNvCxnSpPr>
            <a:cxnSpLocks/>
            <a:stCxn id="8" idx="2"/>
            <a:endCxn id="57" idx="0"/>
          </p:cNvCxnSpPr>
          <p:nvPr/>
        </p:nvCxnSpPr>
        <p:spPr>
          <a:xfrm>
            <a:off x="3972290" y="4290403"/>
            <a:ext cx="0" cy="1206820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F056DB77-912C-ED82-F365-2DE79A6C5EC5}"/>
              </a:ext>
            </a:extLst>
          </p:cNvPr>
          <p:cNvCxnSpPr>
            <a:cxnSpLocks/>
            <a:stCxn id="8" idx="2"/>
            <a:endCxn id="56" idx="0"/>
          </p:cNvCxnSpPr>
          <p:nvPr/>
        </p:nvCxnSpPr>
        <p:spPr>
          <a:xfrm rot="16200000" flipH="1">
            <a:off x="4652694" y="3609998"/>
            <a:ext cx="1206820" cy="2567629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75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Personen um PLATON (ARISTOKLES)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424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Tod ARISTONs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PERIKTIONE heiratet PYRILAMPES</a:t>
            </a:r>
          </a:p>
          <a:p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407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Kreis um SOKRATES</a:t>
            </a:r>
          </a:p>
          <a:p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399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Hinrichtung SOKRATES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PLATON flieht nach Megara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Studium der Logik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389 v. Chr.</a:t>
            </a:r>
          </a:p>
          <a:p>
            <a:r>
              <a:rPr lang="de-DE" dirty="0">
                <a:solidFill>
                  <a:srgbClr val="255372"/>
                </a:solidFill>
              </a:rPr>
              <a:t>Studium der Lehren von PYTHAGORAS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C09FDD6-3F7A-DD99-6A4D-74F8477D2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345" y="1650561"/>
            <a:ext cx="6705793" cy="49164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D4ECB8E-1F48-7ED1-8431-84F412AD6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5145" y="284700"/>
            <a:ext cx="1839993" cy="1141793"/>
          </a:xfrm>
          <a:prstGeom prst="rect">
            <a:avLst/>
          </a:prstGeom>
          <a:ln w="50800" cap="sq">
            <a:noFill/>
            <a:miter lim="800000"/>
          </a:ln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054239-AB1F-0890-8241-E67B053E1310}"/>
              </a:ext>
            </a:extLst>
          </p:cNvPr>
          <p:cNvSpPr>
            <a:spLocks/>
          </p:cNvSpPr>
          <p:nvPr/>
        </p:nvSpPr>
        <p:spPr>
          <a:xfrm>
            <a:off x="6824280" y="775543"/>
            <a:ext cx="334142" cy="2559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5F349B8-01A9-D598-A9D8-0DFF7FFEF15D}"/>
              </a:ext>
            </a:extLst>
          </p:cNvPr>
          <p:cNvSpPr/>
          <p:nvPr/>
        </p:nvSpPr>
        <p:spPr>
          <a:xfrm>
            <a:off x="6022109" y="4666216"/>
            <a:ext cx="147782" cy="147782"/>
          </a:xfrm>
          <a:prstGeom prst="ellipse">
            <a:avLst/>
          </a:prstGeom>
          <a:solidFill>
            <a:srgbClr val="FF0000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98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Personen um PLATON (ARISTOKLES)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424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Tod ARISTONs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PERIKTIONE heiratet PYRILAMPES</a:t>
            </a:r>
          </a:p>
          <a:p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407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Kreis um SOKRATES</a:t>
            </a:r>
          </a:p>
          <a:p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399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Hinrichtung SOKRATES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PLATON flieht nach Megara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Studium der Logik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389 v. Chr.</a:t>
            </a:r>
          </a:p>
          <a:p>
            <a:r>
              <a:rPr lang="de-DE" dirty="0">
                <a:solidFill>
                  <a:srgbClr val="255372"/>
                </a:solidFill>
              </a:rPr>
              <a:t>Studium der Lehren von PYTHAGORAS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36E6B3-E92E-5BE8-D919-C0D9632CD66C}"/>
              </a:ext>
            </a:extLst>
          </p:cNvPr>
          <p:cNvSpPr/>
          <p:nvPr/>
        </p:nvSpPr>
        <p:spPr>
          <a:xfrm>
            <a:off x="5512267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ARISTON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399C11-2E34-85F4-4314-D82FA8325F50}"/>
              </a:ext>
            </a:extLst>
          </p:cNvPr>
          <p:cNvSpPr/>
          <p:nvPr/>
        </p:nvSpPr>
        <p:spPr>
          <a:xfrm>
            <a:off x="2865794" y="3753507"/>
            <a:ext cx="2212992" cy="536896"/>
          </a:xfrm>
          <a:prstGeom prst="rect">
            <a:avLst/>
          </a:prstGeom>
          <a:solidFill>
            <a:srgbClr val="255372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PLATON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BD0466-0483-B0ED-F2F4-35DE17A1F357}"/>
              </a:ext>
            </a:extLst>
          </p:cNvPr>
          <p:cNvSpPr/>
          <p:nvPr/>
        </p:nvSpPr>
        <p:spPr>
          <a:xfrm>
            <a:off x="2944639" y="253075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PERIKTIONE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C08EC1-188C-B459-ABEF-487E2175E762}"/>
              </a:ext>
            </a:extLst>
          </p:cNvPr>
          <p:cNvSpPr/>
          <p:nvPr/>
        </p:nvSpPr>
        <p:spPr>
          <a:xfrm>
            <a:off x="2944638" y="1248036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SOLON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7A638A6-4F0E-3A5D-E73D-8D81E42E081F}"/>
              </a:ext>
            </a:extLst>
          </p:cNvPr>
          <p:cNvSpPr/>
          <p:nvPr/>
        </p:nvSpPr>
        <p:spPr>
          <a:xfrm>
            <a:off x="5512267" y="124825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Urkönig Athens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0493BFA-E528-A523-C879-93E405571D89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5400000">
            <a:off x="3629362" y="3410577"/>
            <a:ext cx="685859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0BEB3E2-FBEB-5E03-1087-2E400635EE1D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4913175" y="2126763"/>
            <a:ext cx="685860" cy="2567629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81C547B-439F-458E-0500-6A5876E791F1}"/>
              </a:ext>
            </a:extLst>
          </p:cNvPr>
          <p:cNvCxnSpPr>
            <a:stCxn id="17" idx="2"/>
            <a:endCxn id="7" idx="0"/>
          </p:cNvCxnSpPr>
          <p:nvPr/>
        </p:nvCxnSpPr>
        <p:spPr>
          <a:xfrm>
            <a:off x="6539919" y="1785149"/>
            <a:ext cx="0" cy="745602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3D0786A-C735-CE0C-B0F6-B71FA7F16536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3972290" y="1784932"/>
            <a:ext cx="1" cy="745820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8B673141-9F84-6F4E-F33B-CE97A5FDC175}"/>
              </a:ext>
            </a:extLst>
          </p:cNvPr>
          <p:cNvSpPr/>
          <p:nvPr/>
        </p:nvSpPr>
        <p:spPr>
          <a:xfrm>
            <a:off x="377011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PYRILAMPES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55B9562-FA96-42FA-F04E-774C86571E45}"/>
              </a:ext>
            </a:extLst>
          </p:cNvPr>
          <p:cNvCxnSpPr>
            <a:stCxn id="13" idx="1"/>
            <a:endCxn id="42" idx="3"/>
          </p:cNvCxnSpPr>
          <p:nvPr/>
        </p:nvCxnSpPr>
        <p:spPr>
          <a:xfrm rot="10800000">
            <a:off x="2432315" y="2799200"/>
            <a:ext cx="512325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D4FC002B-1B3F-3101-7239-0A44E6B12E10}"/>
              </a:ext>
            </a:extLst>
          </p:cNvPr>
          <p:cNvSpPr/>
          <p:nvPr/>
        </p:nvSpPr>
        <p:spPr>
          <a:xfrm>
            <a:off x="377010" y="123318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PERIKLES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B679580-C094-56B3-5C54-75C42BAC0F61}"/>
              </a:ext>
            </a:extLst>
          </p:cNvPr>
          <p:cNvCxnSpPr>
            <a:stCxn id="46" idx="2"/>
            <a:endCxn id="42" idx="0"/>
          </p:cNvCxnSpPr>
          <p:nvPr/>
        </p:nvCxnSpPr>
        <p:spPr>
          <a:xfrm>
            <a:off x="1404662" y="1770078"/>
            <a:ext cx="1" cy="760673"/>
          </a:xfrm>
          <a:prstGeom prst="straightConnector1">
            <a:avLst/>
          </a:prstGeom>
          <a:ln w="12700">
            <a:solidFill>
              <a:srgbClr val="25537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BF9F4033-0041-3034-E872-9855211DD579}"/>
              </a:ext>
            </a:extLst>
          </p:cNvPr>
          <p:cNvSpPr/>
          <p:nvPr/>
        </p:nvSpPr>
        <p:spPr>
          <a:xfrm>
            <a:off x="5512267" y="549722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PYTHAGORAS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CCA82550-01B2-8B83-786B-FF82EE01BFBC}"/>
              </a:ext>
            </a:extLst>
          </p:cNvPr>
          <p:cNvSpPr/>
          <p:nvPr/>
        </p:nvSpPr>
        <p:spPr>
          <a:xfrm>
            <a:off x="2944638" y="549722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EUKLID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02793DF0-68CF-0B82-4632-FBCC0E59660A}"/>
              </a:ext>
            </a:extLst>
          </p:cNvPr>
          <p:cNvSpPr/>
          <p:nvPr/>
        </p:nvSpPr>
        <p:spPr>
          <a:xfrm>
            <a:off x="377011" y="549722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SOKRATES</a:t>
            </a:r>
          </a:p>
        </p:txBody>
      </p: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33124DB7-9C4E-D69E-1CD7-DE109F958BD3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rot="5400000">
            <a:off x="2085067" y="3610000"/>
            <a:ext cx="1206820" cy="2567627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F669CA6-2DED-860C-7530-F4A10106DFD4}"/>
              </a:ext>
            </a:extLst>
          </p:cNvPr>
          <p:cNvCxnSpPr>
            <a:cxnSpLocks/>
            <a:stCxn id="8" idx="2"/>
            <a:endCxn id="57" idx="0"/>
          </p:cNvCxnSpPr>
          <p:nvPr/>
        </p:nvCxnSpPr>
        <p:spPr>
          <a:xfrm>
            <a:off x="3972290" y="4290403"/>
            <a:ext cx="0" cy="1206820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F056DB77-912C-ED82-F365-2DE79A6C5EC5}"/>
              </a:ext>
            </a:extLst>
          </p:cNvPr>
          <p:cNvCxnSpPr>
            <a:cxnSpLocks/>
            <a:stCxn id="8" idx="2"/>
            <a:endCxn id="56" idx="0"/>
          </p:cNvCxnSpPr>
          <p:nvPr/>
        </p:nvCxnSpPr>
        <p:spPr>
          <a:xfrm rot="16200000" flipH="1">
            <a:off x="4652694" y="3609998"/>
            <a:ext cx="1206820" cy="2567629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0E290226-9BF2-DA6B-48E2-BCC6705BEADE}"/>
              </a:ext>
            </a:extLst>
          </p:cNvPr>
          <p:cNvSpPr txBox="1"/>
          <p:nvPr/>
        </p:nvSpPr>
        <p:spPr>
          <a:xfrm>
            <a:off x="377010" y="6169223"/>
            <a:ext cx="20553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255372"/>
                </a:solidFill>
              </a:rPr>
              <a:t>Ethik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B1F21D7-67E6-674D-C215-4F224A4C5BB1}"/>
              </a:ext>
            </a:extLst>
          </p:cNvPr>
          <p:cNvSpPr txBox="1"/>
          <p:nvPr/>
        </p:nvSpPr>
        <p:spPr>
          <a:xfrm>
            <a:off x="2944638" y="6169223"/>
            <a:ext cx="20553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255372"/>
                </a:solidFill>
              </a:rPr>
              <a:t>Logik</a:t>
            </a:r>
            <a:endParaRPr lang="de-DE" sz="16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4240F1-A145-17D1-B68F-08FA951EE2BA}"/>
              </a:ext>
            </a:extLst>
          </p:cNvPr>
          <p:cNvSpPr txBox="1"/>
          <p:nvPr/>
        </p:nvSpPr>
        <p:spPr>
          <a:xfrm>
            <a:off x="5512266" y="6169223"/>
            <a:ext cx="20553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255372"/>
                </a:solidFill>
              </a:rPr>
              <a:t>Physik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1490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Der ideale Staat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535EFA92-6148-1B88-05D4-D9A725B71A38}"/>
              </a:ext>
            </a:extLst>
          </p:cNvPr>
          <p:cNvSpPr/>
          <p:nvPr/>
        </p:nvSpPr>
        <p:spPr>
          <a:xfrm>
            <a:off x="3246539" y="1110975"/>
            <a:ext cx="4865964" cy="536896"/>
          </a:xfrm>
          <a:prstGeom prst="rect">
            <a:avLst/>
          </a:prstGeom>
          <a:solidFill>
            <a:srgbClr val="255372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Stand mit Zuständigkeit im Staat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EFD43F2-DA30-A718-F7FA-3A645038B0DF}"/>
              </a:ext>
            </a:extLst>
          </p:cNvPr>
          <p:cNvSpPr/>
          <p:nvPr/>
        </p:nvSpPr>
        <p:spPr>
          <a:xfrm>
            <a:off x="3246540" y="1844447"/>
            <a:ext cx="4865964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Herrscher	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EEEA64-3CF3-A99A-736D-3AE0DA17F50E}"/>
              </a:ext>
            </a:extLst>
          </p:cNvPr>
          <p:cNvSpPr/>
          <p:nvPr/>
        </p:nvSpPr>
        <p:spPr>
          <a:xfrm>
            <a:off x="345347" y="1844447"/>
            <a:ext cx="2596641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Weisheit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164B485-0501-0BE0-0743-ED1620484F3E}"/>
              </a:ext>
            </a:extLst>
          </p:cNvPr>
          <p:cNvSpPr/>
          <p:nvPr/>
        </p:nvSpPr>
        <p:spPr>
          <a:xfrm>
            <a:off x="3246540" y="3099568"/>
            <a:ext cx="4865964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Krieger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748A22-F729-0217-29CA-CD92DB4DC41D}"/>
              </a:ext>
            </a:extLst>
          </p:cNvPr>
          <p:cNvSpPr/>
          <p:nvPr/>
        </p:nvSpPr>
        <p:spPr>
          <a:xfrm>
            <a:off x="3246540" y="4343801"/>
            <a:ext cx="4865964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Gewerbetreibende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5D89085-AB12-702D-A6B8-5AE3CFB49DAB}"/>
              </a:ext>
            </a:extLst>
          </p:cNvPr>
          <p:cNvSpPr/>
          <p:nvPr/>
        </p:nvSpPr>
        <p:spPr>
          <a:xfrm>
            <a:off x="345347" y="3099568"/>
            <a:ext cx="2596641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Tapferkeit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ECD318-1C17-82AA-C947-724E2A6C47B9}"/>
              </a:ext>
            </a:extLst>
          </p:cNvPr>
          <p:cNvSpPr/>
          <p:nvPr/>
        </p:nvSpPr>
        <p:spPr>
          <a:xfrm>
            <a:off x="345347" y="4354689"/>
            <a:ext cx="2596641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Mäßigung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1804D15-73FB-CDBF-5EDA-F236503D8091}"/>
              </a:ext>
            </a:extLst>
          </p:cNvPr>
          <p:cNvSpPr/>
          <p:nvPr/>
        </p:nvSpPr>
        <p:spPr>
          <a:xfrm>
            <a:off x="345347" y="1110975"/>
            <a:ext cx="2596639" cy="536896"/>
          </a:xfrm>
          <a:prstGeom prst="rect">
            <a:avLst/>
          </a:prstGeom>
          <a:solidFill>
            <a:srgbClr val="255372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Tugend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4B3EA29-C2C2-579A-CCBF-200BF2556CA9}"/>
              </a:ext>
            </a:extLst>
          </p:cNvPr>
          <p:cNvSpPr/>
          <p:nvPr/>
        </p:nvSpPr>
        <p:spPr>
          <a:xfrm>
            <a:off x="345347" y="5931017"/>
            <a:ext cx="2596641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Gerechtigkeit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F2C4E8C-D6F2-2CAE-4574-A4E077CCB7F3}"/>
              </a:ext>
            </a:extLst>
          </p:cNvPr>
          <p:cNvSpPr/>
          <p:nvPr/>
        </p:nvSpPr>
        <p:spPr>
          <a:xfrm>
            <a:off x="3246539" y="5931017"/>
            <a:ext cx="4865964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Keine Beeinträchtigung anderer Stände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D909AF8-078D-06FA-8C50-18104E7AA4A3}"/>
              </a:ext>
            </a:extLst>
          </p:cNvPr>
          <p:cNvSpPr/>
          <p:nvPr/>
        </p:nvSpPr>
        <p:spPr>
          <a:xfrm>
            <a:off x="3246539" y="2472818"/>
            <a:ext cx="4865964" cy="3961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255372"/>
                </a:solidFill>
              </a:rPr>
              <a:t>Politische Führung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E231466-CAA7-33E1-BD91-AF5947BA0F60}"/>
              </a:ext>
            </a:extLst>
          </p:cNvPr>
          <p:cNvSpPr/>
          <p:nvPr/>
        </p:nvSpPr>
        <p:spPr>
          <a:xfrm>
            <a:off x="3246539" y="3727939"/>
            <a:ext cx="4865964" cy="3961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255372"/>
                </a:solidFill>
              </a:rPr>
              <a:t>Sicherheit der Polis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B858437-B4A0-3EEC-153F-7FEA575777BD}"/>
              </a:ext>
            </a:extLst>
          </p:cNvPr>
          <p:cNvSpPr/>
          <p:nvPr/>
        </p:nvSpPr>
        <p:spPr>
          <a:xfrm>
            <a:off x="3246539" y="4983121"/>
            <a:ext cx="4865964" cy="3961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255372"/>
                </a:solidFill>
              </a:rPr>
              <a:t>Ausbau wirtschaftlicher Strukturen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39F597D-C5F6-FF73-DFF2-92012DECB775}"/>
              </a:ext>
            </a:extLst>
          </p:cNvPr>
          <p:cNvCxnSpPr>
            <a:cxnSpLocks/>
          </p:cNvCxnSpPr>
          <p:nvPr/>
        </p:nvCxnSpPr>
        <p:spPr>
          <a:xfrm>
            <a:off x="8774884" y="2696896"/>
            <a:ext cx="2910980" cy="0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5D94A32-EBA0-C634-5D0B-C92C108D7BCE}"/>
              </a:ext>
            </a:extLst>
          </p:cNvPr>
          <p:cNvSpPr txBox="1"/>
          <p:nvPr/>
        </p:nvSpPr>
        <p:spPr>
          <a:xfrm>
            <a:off x="9132713" y="2226108"/>
            <a:ext cx="2553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rgbClr val="255372"/>
                </a:solidFill>
              </a:rPr>
              <a:t>Verschnaufpause</a:t>
            </a:r>
            <a:endParaRPr lang="de-DE" dirty="0">
              <a:solidFill>
                <a:srgbClr val="255372"/>
              </a:solidFill>
            </a:endParaRP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44EDDAAF-D6A8-1B80-E945-22465B69ECC3}"/>
              </a:ext>
            </a:extLst>
          </p:cNvPr>
          <p:cNvCxnSpPr>
            <a:cxnSpLocks/>
            <a:stCxn id="15" idx="2"/>
            <a:endCxn id="27" idx="1"/>
          </p:cNvCxnSpPr>
          <p:nvPr/>
        </p:nvCxnSpPr>
        <p:spPr>
          <a:xfrm rot="16200000" flipH="1">
            <a:off x="2300327" y="1724683"/>
            <a:ext cx="289553" cy="1602871"/>
          </a:xfrm>
          <a:prstGeom prst="bentConnector2">
            <a:avLst/>
          </a:prstGeom>
          <a:ln w="762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2163667E-0E19-8C93-0299-FF59BEBE3838}"/>
              </a:ext>
            </a:extLst>
          </p:cNvPr>
          <p:cNvCxnSpPr>
            <a:stCxn id="20" idx="2"/>
            <a:endCxn id="28" idx="1"/>
          </p:cNvCxnSpPr>
          <p:nvPr/>
        </p:nvCxnSpPr>
        <p:spPr>
          <a:xfrm rot="16200000" flipH="1">
            <a:off x="2300327" y="2979804"/>
            <a:ext cx="289553" cy="1602871"/>
          </a:xfrm>
          <a:prstGeom prst="bentConnector2">
            <a:avLst/>
          </a:prstGeom>
          <a:ln w="762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F289CF67-E849-AB5B-C2D9-5D753C49BEE8}"/>
              </a:ext>
            </a:extLst>
          </p:cNvPr>
          <p:cNvCxnSpPr>
            <a:stCxn id="22" idx="2"/>
            <a:endCxn id="29" idx="1"/>
          </p:cNvCxnSpPr>
          <p:nvPr/>
        </p:nvCxnSpPr>
        <p:spPr>
          <a:xfrm rot="16200000" flipH="1">
            <a:off x="2300296" y="4234956"/>
            <a:ext cx="289614" cy="1602871"/>
          </a:xfrm>
          <a:prstGeom prst="bentConnector2">
            <a:avLst/>
          </a:prstGeom>
          <a:ln w="762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179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Der ideale Staat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1">
            <a:extLst>
              <a:ext uri="{FF2B5EF4-FFF2-40B4-BE49-F238E27FC236}">
                <a16:creationId xmlns:a16="http://schemas.microsoft.com/office/drawing/2014/main" id="{B3CED4E1-6D46-BE73-BA75-0314F549B0D4}"/>
              </a:ext>
            </a:extLst>
          </p:cNvPr>
          <p:cNvSpPr txBox="1">
            <a:spLocks/>
          </p:cNvSpPr>
          <p:nvPr/>
        </p:nvSpPr>
        <p:spPr>
          <a:xfrm>
            <a:off x="251918" y="1328604"/>
            <a:ext cx="7063281" cy="503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de-DE" sz="20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Fortpflanzung</a:t>
            </a:r>
          </a:p>
          <a:p>
            <a:pPr algn="l">
              <a:lnSpc>
                <a:spcPct val="150000"/>
              </a:lnSpc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Nur ausgewählte Bewohner mit besonderen Fähigkeiten</a:t>
            </a:r>
          </a:p>
          <a:p>
            <a:pPr algn="l">
              <a:lnSpc>
                <a:spcPct val="150000"/>
              </a:lnSpc>
            </a:pPr>
            <a:endParaRPr lang="de-DE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de-DE" sz="20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Erziehung</a:t>
            </a:r>
          </a:p>
          <a:p>
            <a:pPr algn="l">
              <a:lnSpc>
                <a:spcPct val="150000"/>
              </a:lnSpc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Ausbildung in speziellen Internaten. Ausprägung auf bestimmten Stand, zusätzliche Förderung der Weisheit</a:t>
            </a:r>
          </a:p>
          <a:p>
            <a:pPr algn="l">
              <a:lnSpc>
                <a:spcPct val="150000"/>
              </a:lnSpc>
            </a:pPr>
            <a:endParaRPr lang="de-DE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Standeszugehörigkeit richtet sich nach den Fähigkeiten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F4334A5-2A10-A359-D091-8C5306AB83D0}"/>
              </a:ext>
            </a:extLst>
          </p:cNvPr>
          <p:cNvCxnSpPr>
            <a:cxnSpLocks/>
          </p:cNvCxnSpPr>
          <p:nvPr/>
        </p:nvCxnSpPr>
        <p:spPr>
          <a:xfrm>
            <a:off x="8774884" y="2696896"/>
            <a:ext cx="2910980" cy="0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D853821-6FBB-56F1-C266-9A3443316AD1}"/>
              </a:ext>
            </a:extLst>
          </p:cNvPr>
          <p:cNvSpPr txBox="1"/>
          <p:nvPr/>
        </p:nvSpPr>
        <p:spPr>
          <a:xfrm>
            <a:off x="9132713" y="2226108"/>
            <a:ext cx="2553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rgbClr val="255372"/>
                </a:solidFill>
              </a:rPr>
              <a:t>Verschnaufpause</a:t>
            </a:r>
            <a:endParaRPr lang="de-DE" dirty="0">
              <a:solidFill>
                <a:srgbClr val="2553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2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PLATONs Versuch, den idealen Staat zu verwirklichen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407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Kreis um SOKRATES</a:t>
            </a:r>
          </a:p>
          <a:p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399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Hinrichtung SOKRATES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PLATON flieht nach Megara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Studium der Logik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389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Studium der Lehren von PYTHAGORAS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387 v. Chr.</a:t>
            </a:r>
          </a:p>
          <a:p>
            <a:r>
              <a:rPr lang="de-DE" dirty="0">
                <a:solidFill>
                  <a:srgbClr val="255372"/>
                </a:solidFill>
              </a:rPr>
              <a:t>Hof des DIONYSIOS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689323C-8360-6656-46CA-B828ED761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345" y="1650561"/>
            <a:ext cx="6705793" cy="491646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09BC7D5-D955-B208-A5ED-FF4191786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5145" y="284700"/>
            <a:ext cx="1839993" cy="1141793"/>
          </a:xfrm>
          <a:prstGeom prst="rect">
            <a:avLst/>
          </a:prstGeom>
          <a:ln w="50800" cap="sq">
            <a:noFill/>
            <a:miter lim="800000"/>
          </a:ln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84AF5F13-3CEE-CB39-7313-328D58B84017}"/>
              </a:ext>
            </a:extLst>
          </p:cNvPr>
          <p:cNvSpPr>
            <a:spLocks/>
          </p:cNvSpPr>
          <p:nvPr/>
        </p:nvSpPr>
        <p:spPr>
          <a:xfrm>
            <a:off x="6824280" y="775543"/>
            <a:ext cx="334142" cy="2559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4EDC0AA-38BC-3C1F-DAD2-CC1117815EAA}"/>
              </a:ext>
            </a:extLst>
          </p:cNvPr>
          <p:cNvSpPr/>
          <p:nvPr/>
        </p:nvSpPr>
        <p:spPr>
          <a:xfrm>
            <a:off x="6022109" y="4666216"/>
            <a:ext cx="147782" cy="147782"/>
          </a:xfrm>
          <a:prstGeom prst="ellipse">
            <a:avLst/>
          </a:prstGeom>
          <a:solidFill>
            <a:srgbClr val="FF0000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691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PLATONs Versuch, den idealen Staat zu verwirklichen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407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Kreis um SOKRATES</a:t>
            </a:r>
          </a:p>
          <a:p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399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Hinrichtung SOKRATES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PLATON flieht nach Megara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Studium der Logik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389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Studium der Lehren von PYTHAGORAS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387 v. Chr.</a:t>
            </a:r>
          </a:p>
          <a:p>
            <a:r>
              <a:rPr lang="de-DE" dirty="0">
                <a:solidFill>
                  <a:srgbClr val="255372"/>
                </a:solidFill>
              </a:rPr>
              <a:t>Hof des DIONYSIOS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1">
            <a:extLst>
              <a:ext uri="{FF2B5EF4-FFF2-40B4-BE49-F238E27FC236}">
                <a16:creationId xmlns:a16="http://schemas.microsoft.com/office/drawing/2014/main" id="{B3CED4E1-6D46-BE73-BA75-0314F549B0D4}"/>
              </a:ext>
            </a:extLst>
          </p:cNvPr>
          <p:cNvSpPr txBox="1">
            <a:spLocks/>
          </p:cNvSpPr>
          <p:nvPr/>
        </p:nvSpPr>
        <p:spPr>
          <a:xfrm>
            <a:off x="251918" y="1328604"/>
            <a:ext cx="7063281" cy="503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de-DE" sz="20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DIONYSIOS I.</a:t>
            </a:r>
          </a:p>
          <a:p>
            <a:pPr algn="l">
              <a:lnSpc>
                <a:spcPct val="150000"/>
              </a:lnSpc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Versuch, den unberechenbaren Tyrannen von Syrakus zu einem weisen und gerechten Herrscher umzuerziehen scheitert</a:t>
            </a:r>
          </a:p>
          <a:p>
            <a:pPr algn="l">
              <a:lnSpc>
                <a:spcPct val="150000"/>
              </a:lnSpc>
            </a:pPr>
            <a:endParaRPr lang="de-DE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 wird als Sklave verkauft, später von einem Freund freigekauft</a:t>
            </a:r>
          </a:p>
        </p:txBody>
      </p:sp>
    </p:spTree>
    <p:extLst>
      <p:ext uri="{BB962C8B-B14F-4D97-AF65-F5344CB8AC3E}">
        <p14:creationId xmlns:p14="http://schemas.microsoft.com/office/powerpoint/2010/main" val="173921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5A604AE-A222-C860-1BE9-4705DD2F7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326" y="508321"/>
            <a:ext cx="10389348" cy="58413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41FB8FB-DA67-578D-DE3C-511037F3C846}"/>
              </a:ext>
            </a:extLst>
          </p:cNvPr>
          <p:cNvSpPr/>
          <p:nvPr/>
        </p:nvSpPr>
        <p:spPr>
          <a:xfrm>
            <a:off x="901326" y="6022108"/>
            <a:ext cx="10389348" cy="462581"/>
          </a:xfrm>
          <a:prstGeom prst="rect">
            <a:avLst/>
          </a:prstGeom>
          <a:solidFill>
            <a:srgbClr val="2553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Quelle: Philomagazin Verlag GmbH</a:t>
            </a:r>
          </a:p>
        </p:txBody>
      </p:sp>
    </p:spTree>
    <p:extLst>
      <p:ext uri="{BB962C8B-B14F-4D97-AF65-F5344CB8AC3E}">
        <p14:creationId xmlns:p14="http://schemas.microsoft.com/office/powerpoint/2010/main" val="2926938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PLATONs Akademia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387 v. Chr.</a:t>
            </a:r>
            <a:endParaRPr lang="de-DE" dirty="0">
              <a:solidFill>
                <a:srgbClr val="255372"/>
              </a:solidFill>
            </a:endParaRPr>
          </a:p>
          <a:p>
            <a:r>
              <a:rPr lang="de-DE" dirty="0">
                <a:solidFill>
                  <a:srgbClr val="255372"/>
                </a:solidFill>
              </a:rPr>
              <a:t>Gründung der ersten Universität bei Athen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1">
            <a:extLst>
              <a:ext uri="{FF2B5EF4-FFF2-40B4-BE49-F238E27FC236}">
                <a16:creationId xmlns:a16="http://schemas.microsoft.com/office/drawing/2014/main" id="{B3CED4E1-6D46-BE73-BA75-0314F549B0D4}"/>
              </a:ext>
            </a:extLst>
          </p:cNvPr>
          <p:cNvSpPr txBox="1">
            <a:spLocks/>
          </p:cNvSpPr>
          <p:nvPr/>
        </p:nvSpPr>
        <p:spPr>
          <a:xfrm>
            <a:off x="251918" y="1328604"/>
            <a:ext cx="7275718" cy="503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 gründet philosophische Schule bei Athen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benannt nach dem örtlichen Halbgott Akademus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erste Universität in Europa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offen für Männer und Frauen, zudem kostenfrei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ARISTOTELES war einer der berühmtesten Schüler PLATONs</a:t>
            </a:r>
          </a:p>
        </p:txBody>
      </p:sp>
    </p:spTree>
    <p:extLst>
      <p:ext uri="{BB962C8B-B14F-4D97-AF65-F5344CB8AC3E}">
        <p14:creationId xmlns:p14="http://schemas.microsoft.com/office/powerpoint/2010/main" val="122752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Bild, Menschliches Gesicht, Zeichnung, Mann enthält.">
            <a:extLst>
              <a:ext uri="{FF2B5EF4-FFF2-40B4-BE49-F238E27FC236}">
                <a16:creationId xmlns:a16="http://schemas.microsoft.com/office/drawing/2014/main" id="{E5A604AE-A222-C860-1BE9-4705DD2F7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6" y="373310"/>
            <a:ext cx="10389348" cy="61113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41FB8FB-DA67-578D-DE3C-511037F3C846}"/>
              </a:ext>
            </a:extLst>
          </p:cNvPr>
          <p:cNvSpPr/>
          <p:nvPr/>
        </p:nvSpPr>
        <p:spPr>
          <a:xfrm>
            <a:off x="901326" y="6022108"/>
            <a:ext cx="10389348" cy="462581"/>
          </a:xfrm>
          <a:prstGeom prst="rect">
            <a:avLst/>
          </a:prstGeom>
          <a:solidFill>
            <a:srgbClr val="2553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Quelle: Philomagazin Verlag GmbH</a:t>
            </a:r>
          </a:p>
        </p:txBody>
      </p:sp>
    </p:spTree>
    <p:extLst>
      <p:ext uri="{BB962C8B-B14F-4D97-AF65-F5344CB8AC3E}">
        <p14:creationId xmlns:p14="http://schemas.microsoft.com/office/powerpoint/2010/main" val="4135366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387 v. Chr.</a:t>
            </a:r>
            <a:endParaRPr lang="de-DE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Gründung der ersten Universität bei Athen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367 v. Chr.</a:t>
            </a:r>
          </a:p>
          <a:p>
            <a:r>
              <a:rPr lang="de-DE" dirty="0">
                <a:solidFill>
                  <a:srgbClr val="255372"/>
                </a:solidFill>
              </a:rPr>
              <a:t>Hof des DIONYSIOS II.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1">
            <a:extLst>
              <a:ext uri="{FF2B5EF4-FFF2-40B4-BE49-F238E27FC236}">
                <a16:creationId xmlns:a16="http://schemas.microsoft.com/office/drawing/2014/main" id="{09F27BA7-BA34-DA4E-6AD2-8F2DAA7A35D3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PLATONs zweiter Versuch, den idealen Staat zu verwirklichen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E712EE7-DE0F-FE22-D718-FF574BF5EAA6}"/>
              </a:ext>
            </a:extLst>
          </p:cNvPr>
          <p:cNvSpPr txBox="1">
            <a:spLocks/>
          </p:cNvSpPr>
          <p:nvPr/>
        </p:nvSpPr>
        <p:spPr>
          <a:xfrm>
            <a:off x="251918" y="1328604"/>
            <a:ext cx="7063281" cy="503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de-DE" sz="20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DIONYSIOS II.</a:t>
            </a:r>
          </a:p>
          <a:p>
            <a:pPr algn="l">
              <a:lnSpc>
                <a:spcPct val="150000"/>
              </a:lnSpc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Versuch, den Sohn des unberechenbaren Tyrannen von Syrakus zu einem weisen und gerechten Herrscher umzuerziehen scheitert auch</a:t>
            </a:r>
          </a:p>
          <a:p>
            <a:pPr algn="l">
              <a:lnSpc>
                <a:spcPct val="150000"/>
              </a:lnSpc>
            </a:pPr>
            <a:endParaRPr lang="de-DE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 wird inhaftiert, konnte aber fliehen.</a:t>
            </a:r>
          </a:p>
          <a:p>
            <a:pPr algn="l">
              <a:lnSpc>
                <a:spcPct val="150000"/>
              </a:lnSpc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Keine Sorge, nochmal wird er nicht diesen Fehler machen, er gibt sein Vorhaben auf und wendet sich der Akademia zu.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901135B-5839-593C-7DB9-3C98F98894AE}"/>
              </a:ext>
            </a:extLst>
          </p:cNvPr>
          <p:cNvSpPr/>
          <p:nvPr/>
        </p:nvSpPr>
        <p:spPr>
          <a:xfrm rot="20303858">
            <a:off x="9705976" y="3037415"/>
            <a:ext cx="2212992" cy="536896"/>
          </a:xfrm>
          <a:prstGeom prst="rect">
            <a:avLst/>
          </a:prstGeom>
          <a:solidFill>
            <a:srgbClr val="255372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Ja, wirklich nochmal</a:t>
            </a:r>
          </a:p>
        </p:txBody>
      </p:sp>
    </p:spTree>
    <p:extLst>
      <p:ext uri="{BB962C8B-B14F-4D97-AF65-F5344CB8AC3E}">
        <p14:creationId xmlns:p14="http://schemas.microsoft.com/office/powerpoint/2010/main" val="2712897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387 v. Chr.</a:t>
            </a:r>
            <a:endParaRPr lang="de-DE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Gründung der ersten Universität bei Athen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367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Hof des DIONYSIOS II.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347 v. Chr.</a:t>
            </a:r>
          </a:p>
          <a:p>
            <a:r>
              <a:rPr lang="de-DE" dirty="0">
                <a:solidFill>
                  <a:srgbClr val="255372"/>
                </a:solidFill>
              </a:rPr>
              <a:t>PLATON stirbt in Athen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1">
            <a:extLst>
              <a:ext uri="{FF2B5EF4-FFF2-40B4-BE49-F238E27FC236}">
                <a16:creationId xmlns:a16="http://schemas.microsoft.com/office/drawing/2014/main" id="{09F27BA7-BA34-DA4E-6AD2-8F2DAA7A35D3}"/>
              </a:ext>
            </a:extLst>
          </p:cNvPr>
          <p:cNvSpPr txBox="1">
            <a:spLocks/>
          </p:cNvSpPr>
          <p:nvPr/>
        </p:nvSpPr>
        <p:spPr>
          <a:xfrm>
            <a:off x="251919" y="3114413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Das war PLATON. Und jetzt?</a:t>
            </a:r>
          </a:p>
        </p:txBody>
      </p:sp>
    </p:spTree>
    <p:extLst>
      <p:ext uri="{BB962C8B-B14F-4D97-AF65-F5344CB8AC3E}">
        <p14:creationId xmlns:p14="http://schemas.microsoft.com/office/powerpoint/2010/main" val="395450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387 v. Chr.</a:t>
            </a:r>
            <a:endParaRPr lang="de-DE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Gründung der ersten Universität bei Athen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367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Hof des DIONYSIOS II.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347 v. Chr.</a:t>
            </a:r>
          </a:p>
          <a:p>
            <a:r>
              <a:rPr lang="de-DE" dirty="0">
                <a:solidFill>
                  <a:srgbClr val="255372"/>
                </a:solidFill>
              </a:rPr>
              <a:t>PLATON stirbt in Athen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1">
            <a:extLst>
              <a:ext uri="{FF2B5EF4-FFF2-40B4-BE49-F238E27FC236}">
                <a16:creationId xmlns:a16="http://schemas.microsoft.com/office/drawing/2014/main" id="{09F27BA7-BA34-DA4E-6AD2-8F2DAA7A35D3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Das war PLATON. Und jetzt?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A0B80C-8F15-9CA3-F2AC-44BDAD60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4093">
            <a:off x="1104635" y="1912238"/>
            <a:ext cx="5972896" cy="3357958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15D9498-6AA3-167F-0356-51C33E50FF2C}"/>
                  </a:ext>
                </a:extLst>
              </p14:cNvPr>
              <p14:cNvContentPartPr/>
              <p14:nvPr/>
            </p14:nvContentPartPr>
            <p14:xfrm>
              <a:off x="1347510" y="4586347"/>
              <a:ext cx="977760" cy="71604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15D9498-6AA3-167F-0356-51C33E50FF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1390" y="4580227"/>
                <a:ext cx="990000" cy="7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19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PLATONs Erbe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1">
            <a:extLst>
              <a:ext uri="{FF2B5EF4-FFF2-40B4-BE49-F238E27FC236}">
                <a16:creationId xmlns:a16="http://schemas.microsoft.com/office/drawing/2014/main" id="{B3CED4E1-6D46-BE73-BA75-0314F549B0D4}"/>
              </a:ext>
            </a:extLst>
          </p:cNvPr>
          <p:cNvSpPr txBox="1">
            <a:spLocks/>
          </p:cNvSpPr>
          <p:nvPr/>
        </p:nvSpPr>
        <p:spPr>
          <a:xfrm>
            <a:off x="251918" y="1328604"/>
            <a:ext cx="7063281" cy="503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Für fesselndes Theater haben PLATONs Schreibtalente nicht ausgereicht, für die Niederschrift der Philosophie von SOKRATES war es jedoch ausreichend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PLATONs Sokratische Dialoge</a:t>
            </a:r>
            <a:b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Philosophie, Ethik, Lehrdidaktik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PLATONs Zwei-Welten-Theorie</a:t>
            </a:r>
            <a:b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Erkenntnistheorie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PLATONs Politeia</a:t>
            </a:r>
            <a:b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Politische Theorien</a:t>
            </a:r>
            <a:endParaRPr lang="de-DE" sz="2000" b="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8CE16F7-2F5C-5154-DFFF-3C0A6231B79F}"/>
              </a:ext>
            </a:extLst>
          </p:cNvPr>
          <p:cNvSpPr txBox="1"/>
          <p:nvPr/>
        </p:nvSpPr>
        <p:spPr>
          <a:xfrm>
            <a:off x="8854888" y="1233182"/>
            <a:ext cx="278064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387 v. Chr.</a:t>
            </a:r>
            <a:endParaRPr lang="de-DE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Gründung der ersten Universität bei Athen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367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Hof des DIONYSIOS II.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347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PLATON stirbt in Athen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PLATONs Erbe</a:t>
            </a:r>
          </a:p>
        </p:txBody>
      </p:sp>
    </p:spTree>
    <p:extLst>
      <p:ext uri="{BB962C8B-B14F-4D97-AF65-F5344CB8AC3E}">
        <p14:creationId xmlns:p14="http://schemas.microsoft.com/office/powerpoint/2010/main" val="1998910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PLATONs Erbe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55D7972-EA70-BE4C-C70E-6DF2BDEA6ED6}"/>
              </a:ext>
            </a:extLst>
          </p:cNvPr>
          <p:cNvCxnSpPr>
            <a:cxnSpLocks/>
          </p:cNvCxnSpPr>
          <p:nvPr/>
        </p:nvCxnSpPr>
        <p:spPr>
          <a:xfrm>
            <a:off x="8774884" y="2290194"/>
            <a:ext cx="0" cy="3640823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5831D8E-23C8-BC8C-D42D-91E3D5CD683D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1057012"/>
          </a:xfrm>
          <a:prstGeom prst="straightConnector1">
            <a:avLst/>
          </a:prstGeom>
          <a:ln w="38100">
            <a:solidFill>
              <a:srgbClr val="25537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1">
            <a:extLst>
              <a:ext uri="{FF2B5EF4-FFF2-40B4-BE49-F238E27FC236}">
                <a16:creationId xmlns:a16="http://schemas.microsoft.com/office/drawing/2014/main" id="{B3CED4E1-6D46-BE73-BA75-0314F549B0D4}"/>
              </a:ext>
            </a:extLst>
          </p:cNvPr>
          <p:cNvSpPr txBox="1">
            <a:spLocks/>
          </p:cNvSpPr>
          <p:nvPr/>
        </p:nvSpPr>
        <p:spPr>
          <a:xfrm>
            <a:off x="251918" y="1328604"/>
            <a:ext cx="7063281" cy="503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Einflüsse während der gesamten letzten 2000 Jahre in Europa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PLATONs Wirken auf das jüdische Gedankengut</a:t>
            </a:r>
            <a:b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Jahrhundert n. Chr.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Neuplatonismus</a:t>
            </a:r>
            <a:b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Jahrhundert n. Chr.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Academia Platonica</a:t>
            </a:r>
            <a:b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15. Jahrhundert (Florenz)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Cambridge-Platoniker</a:t>
            </a:r>
            <a:br>
              <a:rPr lang="de-DE" sz="20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17. Jahrhundert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8CE16F7-2F5C-5154-DFFF-3C0A6231B79F}"/>
              </a:ext>
            </a:extLst>
          </p:cNvPr>
          <p:cNvSpPr txBox="1"/>
          <p:nvPr/>
        </p:nvSpPr>
        <p:spPr>
          <a:xfrm>
            <a:off x="8854888" y="1233182"/>
            <a:ext cx="278064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387 v. Chr.</a:t>
            </a:r>
            <a:endParaRPr lang="de-DE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Gründung der ersten Universität bei Athen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367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Hof des DIONYSIOS II.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347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PLATON stirbt in Athen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PLATONs Erbe</a:t>
            </a:r>
          </a:p>
        </p:txBody>
      </p:sp>
    </p:spTree>
    <p:extLst>
      <p:ext uri="{BB962C8B-B14F-4D97-AF65-F5344CB8AC3E}">
        <p14:creationId xmlns:p14="http://schemas.microsoft.com/office/powerpoint/2010/main" val="2716199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1">
            <a:extLst>
              <a:ext uri="{FF2B5EF4-FFF2-40B4-BE49-F238E27FC236}">
                <a16:creationId xmlns:a16="http://schemas.microsoft.com/office/drawing/2014/main" id="{76C82F8E-CD67-746A-9627-BD07F04F112E}"/>
              </a:ext>
            </a:extLst>
          </p:cNvPr>
          <p:cNvSpPr txBox="1"/>
          <p:nvPr/>
        </p:nvSpPr>
        <p:spPr>
          <a:xfrm>
            <a:off x="251919" y="285225"/>
            <a:ext cx="7913220" cy="1153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Clear &amp; Cloudy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Offene Fragen &amp; Anmerkungen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7A5D74-9AF6-9963-B0CC-5368DEA2EF26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869E5D72-57FC-9535-212B-A64F4491D6E1}"/>
              </a:ext>
            </a:extLst>
          </p:cNvPr>
          <p:cNvSpPr txBox="1">
            <a:spLocks/>
          </p:cNvSpPr>
          <p:nvPr/>
        </p:nvSpPr>
        <p:spPr>
          <a:xfrm>
            <a:off x="631695" y="2064420"/>
            <a:ext cx="3143250" cy="32791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Was ist klar geworden?</a:t>
            </a:r>
            <a:endParaRPr lang="de-DE" sz="20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989F970-5230-8828-1C65-3272C4C59143}"/>
              </a:ext>
            </a:extLst>
          </p:cNvPr>
          <p:cNvSpPr txBox="1">
            <a:spLocks/>
          </p:cNvSpPr>
          <p:nvPr/>
        </p:nvSpPr>
        <p:spPr>
          <a:xfrm>
            <a:off x="4398417" y="2064420"/>
            <a:ext cx="3143250" cy="32791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Was ist noch unklar?</a:t>
            </a:r>
          </a:p>
        </p:txBody>
      </p:sp>
      <p:pic>
        <p:nvPicPr>
          <p:cNvPr id="13" name="Grafik 12" descr="Ein Bild, das Clipart, Grafiken, Cartoon, Design enthält.&#10;&#10;Automatisch generierte Beschreibung">
            <a:extLst>
              <a:ext uri="{FF2B5EF4-FFF2-40B4-BE49-F238E27FC236}">
                <a16:creationId xmlns:a16="http://schemas.microsoft.com/office/drawing/2014/main" id="{2BCF6949-FB00-3DA6-A60B-6246DC5CD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76" y="2185478"/>
            <a:ext cx="2371731" cy="2371731"/>
          </a:xfrm>
          <a:prstGeom prst="rect">
            <a:avLst/>
          </a:prstGeom>
        </p:spPr>
      </p:pic>
      <p:pic>
        <p:nvPicPr>
          <p:cNvPr id="14" name="Grafik 13" descr="Ein Bild, das Clipart, Kreis, Smiley, Cartoon enthält.&#10;&#10;Automatisch generierte Beschreibung">
            <a:extLst>
              <a:ext uri="{FF2B5EF4-FFF2-40B4-BE49-F238E27FC236}">
                <a16:creationId xmlns:a16="http://schemas.microsoft.com/office/drawing/2014/main" id="{1B53AB2B-5A4C-DB38-23C2-A371A9668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7" y="2064420"/>
            <a:ext cx="2208085" cy="22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4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122FFAE-974D-49C1-88E8-7877A887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80" y="1647663"/>
            <a:ext cx="6735115" cy="492511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Personen um PLATON (ARISTOKLES)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428 v. Chr</a:t>
            </a:r>
            <a:r>
              <a:rPr lang="de-DE" dirty="0">
                <a:solidFill>
                  <a:srgbClr val="255372"/>
                </a:solidFill>
              </a:rPr>
              <a:t>.</a:t>
            </a:r>
          </a:p>
          <a:p>
            <a:r>
              <a:rPr lang="de-DE" dirty="0">
                <a:solidFill>
                  <a:srgbClr val="255372"/>
                </a:solidFill>
              </a:rPr>
              <a:t>Geburt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F3F43A7-5F3B-ECCB-DA8C-FD42EBE32746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4697835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69B1CD5-23B7-03B2-1688-A683FE7C2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5145" y="284700"/>
            <a:ext cx="1839993" cy="1141793"/>
          </a:xfrm>
          <a:prstGeom prst="rect">
            <a:avLst/>
          </a:prstGeom>
          <a:ln w="50800" cap="sq">
            <a:noFill/>
            <a:miter lim="800000"/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028E082-FE9D-4590-5C44-0B4C3DBF858B}"/>
              </a:ext>
            </a:extLst>
          </p:cNvPr>
          <p:cNvSpPr>
            <a:spLocks/>
          </p:cNvSpPr>
          <p:nvPr/>
        </p:nvSpPr>
        <p:spPr>
          <a:xfrm>
            <a:off x="7512466" y="786495"/>
            <a:ext cx="334142" cy="2559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AA45A45-E49C-80C8-CCD0-B51CEEA12CA8}"/>
              </a:ext>
            </a:extLst>
          </p:cNvPr>
          <p:cNvSpPr/>
          <p:nvPr/>
        </p:nvSpPr>
        <p:spPr>
          <a:xfrm>
            <a:off x="5283878" y="4379889"/>
            <a:ext cx="147782" cy="147782"/>
          </a:xfrm>
          <a:prstGeom prst="ellipse">
            <a:avLst/>
          </a:prstGeom>
          <a:solidFill>
            <a:srgbClr val="FF0000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5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Personen um PLATON (ARISTOKLES)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428 v. Chr</a:t>
            </a:r>
            <a:r>
              <a:rPr lang="de-DE" dirty="0">
                <a:solidFill>
                  <a:srgbClr val="255372"/>
                </a:solidFill>
              </a:rPr>
              <a:t>.</a:t>
            </a:r>
          </a:p>
          <a:p>
            <a:r>
              <a:rPr lang="de-DE" dirty="0">
                <a:solidFill>
                  <a:srgbClr val="255372"/>
                </a:solidFill>
              </a:rPr>
              <a:t>Geburt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399C11-2E34-85F4-4314-D82FA8325F50}"/>
              </a:ext>
            </a:extLst>
          </p:cNvPr>
          <p:cNvSpPr/>
          <p:nvPr/>
        </p:nvSpPr>
        <p:spPr>
          <a:xfrm>
            <a:off x="2865794" y="3753507"/>
            <a:ext cx="2212992" cy="536896"/>
          </a:xfrm>
          <a:prstGeom prst="rect">
            <a:avLst/>
          </a:prstGeom>
          <a:solidFill>
            <a:srgbClr val="255372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PLATON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F3F43A7-5F3B-ECCB-DA8C-FD42EBE32746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4697835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27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Personen um PLATON (ARISTOKLES)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428 v. Chr</a:t>
            </a:r>
            <a:r>
              <a:rPr lang="de-DE" dirty="0">
                <a:solidFill>
                  <a:srgbClr val="255372"/>
                </a:solidFill>
              </a:rPr>
              <a:t>.</a:t>
            </a:r>
          </a:p>
          <a:p>
            <a:r>
              <a:rPr lang="de-DE" dirty="0">
                <a:solidFill>
                  <a:srgbClr val="255372"/>
                </a:solidFill>
              </a:rPr>
              <a:t>Geburt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36E6B3-E92E-5BE8-D919-C0D9632CD66C}"/>
              </a:ext>
            </a:extLst>
          </p:cNvPr>
          <p:cNvSpPr/>
          <p:nvPr/>
        </p:nvSpPr>
        <p:spPr>
          <a:xfrm>
            <a:off x="5512267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ARISTON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399C11-2E34-85F4-4314-D82FA8325F50}"/>
              </a:ext>
            </a:extLst>
          </p:cNvPr>
          <p:cNvSpPr/>
          <p:nvPr/>
        </p:nvSpPr>
        <p:spPr>
          <a:xfrm>
            <a:off x="2865794" y="3753507"/>
            <a:ext cx="2212992" cy="536896"/>
          </a:xfrm>
          <a:prstGeom prst="rect">
            <a:avLst/>
          </a:prstGeom>
          <a:solidFill>
            <a:srgbClr val="255372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PLATON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BD0466-0483-B0ED-F2F4-35DE17A1F357}"/>
              </a:ext>
            </a:extLst>
          </p:cNvPr>
          <p:cNvSpPr/>
          <p:nvPr/>
        </p:nvSpPr>
        <p:spPr>
          <a:xfrm>
            <a:off x="2944639" y="253075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PERIKTIONE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0493BFA-E528-A523-C879-93E405571D89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5400000">
            <a:off x="3629362" y="3410577"/>
            <a:ext cx="685859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0BEB3E2-FBEB-5E03-1087-2E400635EE1D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4913175" y="2126763"/>
            <a:ext cx="685860" cy="2567629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1D0344-0F84-E2F2-19B7-92ACA0C654E7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4697835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20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Personen um PLATON (ARISTOKLES)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428 v. Chr</a:t>
            </a:r>
            <a:r>
              <a:rPr lang="de-DE" dirty="0">
                <a:solidFill>
                  <a:srgbClr val="255372"/>
                </a:solidFill>
              </a:rPr>
              <a:t>.</a:t>
            </a:r>
          </a:p>
          <a:p>
            <a:r>
              <a:rPr lang="de-DE" dirty="0">
                <a:solidFill>
                  <a:srgbClr val="255372"/>
                </a:solidFill>
              </a:rPr>
              <a:t>Geburt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endParaRPr lang="de-DE" dirty="0">
              <a:solidFill>
                <a:srgbClr val="255372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36E6B3-E92E-5BE8-D919-C0D9632CD66C}"/>
              </a:ext>
            </a:extLst>
          </p:cNvPr>
          <p:cNvSpPr/>
          <p:nvPr/>
        </p:nvSpPr>
        <p:spPr>
          <a:xfrm>
            <a:off x="5512267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ARISTON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399C11-2E34-85F4-4314-D82FA8325F50}"/>
              </a:ext>
            </a:extLst>
          </p:cNvPr>
          <p:cNvSpPr/>
          <p:nvPr/>
        </p:nvSpPr>
        <p:spPr>
          <a:xfrm>
            <a:off x="2865794" y="3753507"/>
            <a:ext cx="2212992" cy="536896"/>
          </a:xfrm>
          <a:prstGeom prst="rect">
            <a:avLst/>
          </a:prstGeom>
          <a:solidFill>
            <a:srgbClr val="255372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PLATON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BD0466-0483-B0ED-F2F4-35DE17A1F357}"/>
              </a:ext>
            </a:extLst>
          </p:cNvPr>
          <p:cNvSpPr/>
          <p:nvPr/>
        </p:nvSpPr>
        <p:spPr>
          <a:xfrm>
            <a:off x="2944639" y="253075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PERIKTIONE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C08EC1-188C-B459-ABEF-487E2175E762}"/>
              </a:ext>
            </a:extLst>
          </p:cNvPr>
          <p:cNvSpPr/>
          <p:nvPr/>
        </p:nvSpPr>
        <p:spPr>
          <a:xfrm>
            <a:off x="2944638" y="1248036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SOLON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7A638A6-4F0E-3A5D-E73D-8D81E42E081F}"/>
              </a:ext>
            </a:extLst>
          </p:cNvPr>
          <p:cNvSpPr/>
          <p:nvPr/>
        </p:nvSpPr>
        <p:spPr>
          <a:xfrm>
            <a:off x="5512267" y="124825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Urkönig Athens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0493BFA-E528-A523-C879-93E405571D89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5400000">
            <a:off x="3629362" y="3410577"/>
            <a:ext cx="685859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0BEB3E2-FBEB-5E03-1087-2E400635EE1D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4913175" y="2126763"/>
            <a:ext cx="685860" cy="2567629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81C547B-439F-458E-0500-6A5876E791F1}"/>
              </a:ext>
            </a:extLst>
          </p:cNvPr>
          <p:cNvCxnSpPr>
            <a:stCxn id="17" idx="2"/>
            <a:endCxn id="7" idx="0"/>
          </p:cNvCxnSpPr>
          <p:nvPr/>
        </p:nvCxnSpPr>
        <p:spPr>
          <a:xfrm>
            <a:off x="6539919" y="1785149"/>
            <a:ext cx="0" cy="745602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3D0786A-C735-CE0C-B0F6-B71FA7F16536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3972290" y="1784932"/>
            <a:ext cx="1" cy="745820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0FAF691-30A9-95D4-CA13-1D7BC33962E0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4697835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28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Personen um PLATON (ARISTOKLES)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428 v. Chr</a:t>
            </a:r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Geburt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424 v. Chr.</a:t>
            </a:r>
          </a:p>
          <a:p>
            <a:r>
              <a:rPr lang="de-DE" dirty="0">
                <a:solidFill>
                  <a:srgbClr val="255372"/>
                </a:solidFill>
              </a:rPr>
              <a:t>Tod ARISTONs</a:t>
            </a:r>
          </a:p>
          <a:p>
            <a:r>
              <a:rPr lang="de-DE" dirty="0">
                <a:solidFill>
                  <a:srgbClr val="255372"/>
                </a:solidFill>
              </a:rPr>
              <a:t>PERIKTIONE heiratet PYRILAMPES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36E6B3-E92E-5BE8-D919-C0D9632CD66C}"/>
              </a:ext>
            </a:extLst>
          </p:cNvPr>
          <p:cNvSpPr/>
          <p:nvPr/>
        </p:nvSpPr>
        <p:spPr>
          <a:xfrm>
            <a:off x="5512267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ARISTON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399C11-2E34-85F4-4314-D82FA8325F50}"/>
              </a:ext>
            </a:extLst>
          </p:cNvPr>
          <p:cNvSpPr/>
          <p:nvPr/>
        </p:nvSpPr>
        <p:spPr>
          <a:xfrm>
            <a:off x="2865794" y="3753507"/>
            <a:ext cx="2212992" cy="536896"/>
          </a:xfrm>
          <a:prstGeom prst="rect">
            <a:avLst/>
          </a:prstGeom>
          <a:solidFill>
            <a:srgbClr val="255372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PLATON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BD0466-0483-B0ED-F2F4-35DE17A1F357}"/>
              </a:ext>
            </a:extLst>
          </p:cNvPr>
          <p:cNvSpPr/>
          <p:nvPr/>
        </p:nvSpPr>
        <p:spPr>
          <a:xfrm>
            <a:off x="2944639" y="253075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PERIKTIONE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C08EC1-188C-B459-ABEF-487E2175E762}"/>
              </a:ext>
            </a:extLst>
          </p:cNvPr>
          <p:cNvSpPr/>
          <p:nvPr/>
        </p:nvSpPr>
        <p:spPr>
          <a:xfrm>
            <a:off x="2944638" y="1248036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SOLON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7A638A6-4F0E-3A5D-E73D-8D81E42E081F}"/>
              </a:ext>
            </a:extLst>
          </p:cNvPr>
          <p:cNvSpPr/>
          <p:nvPr/>
        </p:nvSpPr>
        <p:spPr>
          <a:xfrm>
            <a:off x="5512267" y="124825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Urkönig Athens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0493BFA-E528-A523-C879-93E405571D89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5400000">
            <a:off x="3629362" y="3410577"/>
            <a:ext cx="685859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0BEB3E2-FBEB-5E03-1087-2E400635EE1D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4913175" y="2126763"/>
            <a:ext cx="685860" cy="2567629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81C547B-439F-458E-0500-6A5876E791F1}"/>
              </a:ext>
            </a:extLst>
          </p:cNvPr>
          <p:cNvCxnSpPr>
            <a:stCxn id="17" idx="2"/>
            <a:endCxn id="7" idx="0"/>
          </p:cNvCxnSpPr>
          <p:nvPr/>
        </p:nvCxnSpPr>
        <p:spPr>
          <a:xfrm>
            <a:off x="6539919" y="1785149"/>
            <a:ext cx="0" cy="745602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3D0786A-C735-CE0C-B0F6-B71FA7F16536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3972290" y="1784932"/>
            <a:ext cx="1" cy="745820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8B673141-9F84-6F4E-F33B-CE97A5FDC175}"/>
              </a:ext>
            </a:extLst>
          </p:cNvPr>
          <p:cNvSpPr/>
          <p:nvPr/>
        </p:nvSpPr>
        <p:spPr>
          <a:xfrm>
            <a:off x="377011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PYRILAMPES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55B9562-FA96-42FA-F04E-774C86571E45}"/>
              </a:ext>
            </a:extLst>
          </p:cNvPr>
          <p:cNvCxnSpPr>
            <a:stCxn id="13" idx="1"/>
            <a:endCxn id="42" idx="3"/>
          </p:cNvCxnSpPr>
          <p:nvPr/>
        </p:nvCxnSpPr>
        <p:spPr>
          <a:xfrm rot="10800000">
            <a:off x="2432315" y="2799200"/>
            <a:ext cx="512325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D4FC002B-1B3F-3101-7239-0A44E6B12E10}"/>
              </a:ext>
            </a:extLst>
          </p:cNvPr>
          <p:cNvSpPr/>
          <p:nvPr/>
        </p:nvSpPr>
        <p:spPr>
          <a:xfrm>
            <a:off x="377010" y="123318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PERIKLES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B679580-C094-56B3-5C54-75C42BAC0F61}"/>
              </a:ext>
            </a:extLst>
          </p:cNvPr>
          <p:cNvCxnSpPr>
            <a:stCxn id="46" idx="2"/>
            <a:endCxn id="42" idx="0"/>
          </p:cNvCxnSpPr>
          <p:nvPr/>
        </p:nvCxnSpPr>
        <p:spPr>
          <a:xfrm>
            <a:off x="1404662" y="1770078"/>
            <a:ext cx="1" cy="760673"/>
          </a:xfrm>
          <a:prstGeom prst="straightConnector1">
            <a:avLst/>
          </a:prstGeom>
          <a:ln w="12700">
            <a:solidFill>
              <a:srgbClr val="25537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58B6AAD-AC07-1801-1431-77A119F4CBD5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4697835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9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Personen um PLATON (ARISTOKLES)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428 v. Chr</a:t>
            </a:r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Geburt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424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Tod ARISTONs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PERIKTIONE heiratet PYRILAMPES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407 v. Chr.</a:t>
            </a:r>
          </a:p>
          <a:p>
            <a:r>
              <a:rPr lang="de-DE" dirty="0">
                <a:solidFill>
                  <a:srgbClr val="255372"/>
                </a:solidFill>
              </a:rPr>
              <a:t>Kreis um SOKRATES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36E6B3-E92E-5BE8-D919-C0D9632CD66C}"/>
              </a:ext>
            </a:extLst>
          </p:cNvPr>
          <p:cNvSpPr/>
          <p:nvPr/>
        </p:nvSpPr>
        <p:spPr>
          <a:xfrm>
            <a:off x="5512267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ARISTON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399C11-2E34-85F4-4314-D82FA8325F50}"/>
              </a:ext>
            </a:extLst>
          </p:cNvPr>
          <p:cNvSpPr/>
          <p:nvPr/>
        </p:nvSpPr>
        <p:spPr>
          <a:xfrm>
            <a:off x="2865794" y="3753507"/>
            <a:ext cx="2212992" cy="536896"/>
          </a:xfrm>
          <a:prstGeom prst="rect">
            <a:avLst/>
          </a:prstGeom>
          <a:solidFill>
            <a:srgbClr val="255372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PLATON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BD0466-0483-B0ED-F2F4-35DE17A1F357}"/>
              </a:ext>
            </a:extLst>
          </p:cNvPr>
          <p:cNvSpPr/>
          <p:nvPr/>
        </p:nvSpPr>
        <p:spPr>
          <a:xfrm>
            <a:off x="2944639" y="253075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PERIKTIONE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C08EC1-188C-B459-ABEF-487E2175E762}"/>
              </a:ext>
            </a:extLst>
          </p:cNvPr>
          <p:cNvSpPr/>
          <p:nvPr/>
        </p:nvSpPr>
        <p:spPr>
          <a:xfrm>
            <a:off x="2944638" y="1248036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SOLON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7A638A6-4F0E-3A5D-E73D-8D81E42E081F}"/>
              </a:ext>
            </a:extLst>
          </p:cNvPr>
          <p:cNvSpPr/>
          <p:nvPr/>
        </p:nvSpPr>
        <p:spPr>
          <a:xfrm>
            <a:off x="5512267" y="124825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Urkönig Athens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0493BFA-E528-A523-C879-93E405571D89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5400000">
            <a:off x="3629362" y="3410577"/>
            <a:ext cx="685859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0BEB3E2-FBEB-5E03-1087-2E400635EE1D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4913175" y="2126763"/>
            <a:ext cx="685860" cy="2567629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81C547B-439F-458E-0500-6A5876E791F1}"/>
              </a:ext>
            </a:extLst>
          </p:cNvPr>
          <p:cNvCxnSpPr>
            <a:stCxn id="17" idx="2"/>
            <a:endCxn id="7" idx="0"/>
          </p:cNvCxnSpPr>
          <p:nvPr/>
        </p:nvCxnSpPr>
        <p:spPr>
          <a:xfrm>
            <a:off x="6539919" y="1785149"/>
            <a:ext cx="0" cy="745602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3D0786A-C735-CE0C-B0F6-B71FA7F16536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3972290" y="1784932"/>
            <a:ext cx="1" cy="745820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8B673141-9F84-6F4E-F33B-CE97A5FDC175}"/>
              </a:ext>
            </a:extLst>
          </p:cNvPr>
          <p:cNvSpPr/>
          <p:nvPr/>
        </p:nvSpPr>
        <p:spPr>
          <a:xfrm>
            <a:off x="377011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PYRILAMPES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55B9562-FA96-42FA-F04E-774C86571E45}"/>
              </a:ext>
            </a:extLst>
          </p:cNvPr>
          <p:cNvCxnSpPr>
            <a:stCxn id="13" idx="1"/>
            <a:endCxn id="42" idx="3"/>
          </p:cNvCxnSpPr>
          <p:nvPr/>
        </p:nvCxnSpPr>
        <p:spPr>
          <a:xfrm rot="10800000">
            <a:off x="2432315" y="2799200"/>
            <a:ext cx="512325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D4FC002B-1B3F-3101-7239-0A44E6B12E10}"/>
              </a:ext>
            </a:extLst>
          </p:cNvPr>
          <p:cNvSpPr/>
          <p:nvPr/>
        </p:nvSpPr>
        <p:spPr>
          <a:xfrm>
            <a:off x="377010" y="123318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PERIKLES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B679580-C094-56B3-5C54-75C42BAC0F61}"/>
              </a:ext>
            </a:extLst>
          </p:cNvPr>
          <p:cNvCxnSpPr>
            <a:stCxn id="46" idx="2"/>
            <a:endCxn id="42" idx="0"/>
          </p:cNvCxnSpPr>
          <p:nvPr/>
        </p:nvCxnSpPr>
        <p:spPr>
          <a:xfrm>
            <a:off x="1404662" y="1770078"/>
            <a:ext cx="1" cy="760673"/>
          </a:xfrm>
          <a:prstGeom prst="straightConnector1">
            <a:avLst/>
          </a:prstGeom>
          <a:ln w="12700">
            <a:solidFill>
              <a:srgbClr val="25537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02793DF0-68CF-0B82-4632-FBCC0E59660A}"/>
              </a:ext>
            </a:extLst>
          </p:cNvPr>
          <p:cNvSpPr/>
          <p:nvPr/>
        </p:nvSpPr>
        <p:spPr>
          <a:xfrm>
            <a:off x="377011" y="549722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SOKRATES</a:t>
            </a:r>
          </a:p>
        </p:txBody>
      </p: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33124DB7-9C4E-D69E-1CD7-DE109F958BD3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rot="5400000">
            <a:off x="2085067" y="3610000"/>
            <a:ext cx="1206820" cy="2567627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6F7029-E640-B667-6BC0-5DD35F40B9B9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4697835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92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372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3E95E2A-E778-C110-16EF-7A9641EC84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7056" y="0"/>
            <a:ext cx="3774944" cy="6858000"/>
          </a:xfrm>
          <a:prstGeom prst="rect">
            <a:avLst/>
          </a:prstGeom>
          <a:solidFill>
            <a:srgbClr val="2553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9B9DB-FEC6-EDB4-6D4C-190AF4CD2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668973" y="284700"/>
            <a:ext cx="3271109" cy="89940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Unsere heutige Reise</a:t>
            </a:r>
            <a:br>
              <a:rPr lang="de-DE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DE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PLATONs Biografie</a:t>
            </a:r>
            <a:endParaRPr lang="de-DE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6976A-A7BE-343D-0A50-45102AAC7B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828" y="5765671"/>
            <a:ext cx="807104" cy="8071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FB8A5F8-C4C8-9035-8B74-6519885E1757}"/>
              </a:ext>
            </a:extLst>
          </p:cNvPr>
          <p:cNvSpPr txBox="1">
            <a:spLocks/>
          </p:cNvSpPr>
          <p:nvPr/>
        </p:nvSpPr>
        <p:spPr>
          <a:xfrm>
            <a:off x="251919" y="285225"/>
            <a:ext cx="7913220" cy="62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b="1" dirty="0">
                <a:solidFill>
                  <a:srgbClr val="2553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Personen um PLATON (ARISTOKLES)</a:t>
            </a:r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07FC2D6-A386-EAE1-60E6-2A8DE1697D1F}"/>
              </a:ext>
            </a:extLst>
          </p:cNvPr>
          <p:cNvCxnSpPr/>
          <p:nvPr/>
        </p:nvCxnSpPr>
        <p:spPr>
          <a:xfrm>
            <a:off x="333375" y="618862"/>
            <a:ext cx="3143250" cy="0"/>
          </a:xfrm>
          <a:prstGeom prst="line">
            <a:avLst/>
          </a:prstGeom>
          <a:ln w="19050">
            <a:solidFill>
              <a:srgbClr val="255372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85151E0-B4AE-A0DD-2752-16276D0E2D72}"/>
              </a:ext>
            </a:extLst>
          </p:cNvPr>
          <p:cNvSpPr txBox="1"/>
          <p:nvPr/>
        </p:nvSpPr>
        <p:spPr>
          <a:xfrm>
            <a:off x="8854888" y="1233182"/>
            <a:ext cx="27806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428 v. Chr</a:t>
            </a:r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Geburt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424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Tod ARISTONs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PERIKTIONE heiratet PYRILAMPES</a:t>
            </a:r>
          </a:p>
          <a:p>
            <a:endParaRPr lang="de-DE" sz="1600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407 v. Chr.</a:t>
            </a:r>
          </a:p>
          <a:p>
            <a:r>
              <a:rPr lang="de-DE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Kreis um SOKRATES</a:t>
            </a:r>
          </a:p>
          <a:p>
            <a:endParaRPr lang="de-DE" dirty="0">
              <a:solidFill>
                <a:srgbClr val="255372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1" dirty="0">
                <a:solidFill>
                  <a:srgbClr val="255372"/>
                </a:solidFill>
              </a:rPr>
              <a:t>399 v. Chr.</a:t>
            </a:r>
          </a:p>
          <a:p>
            <a:r>
              <a:rPr lang="de-DE" dirty="0">
                <a:solidFill>
                  <a:srgbClr val="255372"/>
                </a:solidFill>
              </a:rPr>
              <a:t>Hinrichtung SOKRATES</a:t>
            </a:r>
          </a:p>
          <a:p>
            <a:r>
              <a:rPr lang="de-DE" dirty="0">
                <a:solidFill>
                  <a:srgbClr val="255372"/>
                </a:solidFill>
              </a:rPr>
              <a:t>PLATON flieht nach Megara</a:t>
            </a:r>
          </a:p>
          <a:p>
            <a:r>
              <a:rPr lang="de-DE" dirty="0">
                <a:solidFill>
                  <a:srgbClr val="255372"/>
                </a:solidFill>
              </a:rPr>
              <a:t>Studium der Logik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36E6B3-E92E-5BE8-D919-C0D9632CD66C}"/>
              </a:ext>
            </a:extLst>
          </p:cNvPr>
          <p:cNvSpPr/>
          <p:nvPr/>
        </p:nvSpPr>
        <p:spPr>
          <a:xfrm>
            <a:off x="5512267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ARISTON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399C11-2E34-85F4-4314-D82FA8325F50}"/>
              </a:ext>
            </a:extLst>
          </p:cNvPr>
          <p:cNvSpPr/>
          <p:nvPr/>
        </p:nvSpPr>
        <p:spPr>
          <a:xfrm>
            <a:off x="2865794" y="3753507"/>
            <a:ext cx="2212992" cy="536896"/>
          </a:xfrm>
          <a:prstGeom prst="rect">
            <a:avLst/>
          </a:prstGeom>
          <a:solidFill>
            <a:srgbClr val="255372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PLATON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BD0466-0483-B0ED-F2F4-35DE17A1F357}"/>
              </a:ext>
            </a:extLst>
          </p:cNvPr>
          <p:cNvSpPr/>
          <p:nvPr/>
        </p:nvSpPr>
        <p:spPr>
          <a:xfrm>
            <a:off x="2944639" y="253075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PERIKTIONE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C08EC1-188C-B459-ABEF-487E2175E762}"/>
              </a:ext>
            </a:extLst>
          </p:cNvPr>
          <p:cNvSpPr/>
          <p:nvPr/>
        </p:nvSpPr>
        <p:spPr>
          <a:xfrm>
            <a:off x="2944638" y="1248036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SOLON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7A638A6-4F0E-3A5D-E73D-8D81E42E081F}"/>
              </a:ext>
            </a:extLst>
          </p:cNvPr>
          <p:cNvSpPr/>
          <p:nvPr/>
        </p:nvSpPr>
        <p:spPr>
          <a:xfrm>
            <a:off x="5512267" y="124825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Urkönig Athens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F0493BFA-E528-A523-C879-93E405571D89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5400000">
            <a:off x="3629362" y="3410577"/>
            <a:ext cx="685859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0BEB3E2-FBEB-5E03-1087-2E400635EE1D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4913175" y="2126763"/>
            <a:ext cx="685860" cy="2567629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81C547B-439F-458E-0500-6A5876E791F1}"/>
              </a:ext>
            </a:extLst>
          </p:cNvPr>
          <p:cNvCxnSpPr>
            <a:stCxn id="17" idx="2"/>
            <a:endCxn id="7" idx="0"/>
          </p:cNvCxnSpPr>
          <p:nvPr/>
        </p:nvCxnSpPr>
        <p:spPr>
          <a:xfrm>
            <a:off x="6539919" y="1785149"/>
            <a:ext cx="0" cy="745602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3D0786A-C735-CE0C-B0F6-B71FA7F16536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3972290" y="1784932"/>
            <a:ext cx="1" cy="745820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8B673141-9F84-6F4E-F33B-CE97A5FDC175}"/>
              </a:ext>
            </a:extLst>
          </p:cNvPr>
          <p:cNvSpPr/>
          <p:nvPr/>
        </p:nvSpPr>
        <p:spPr>
          <a:xfrm>
            <a:off x="377011" y="2530751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PYRILAMPES</a:t>
            </a:r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55B9562-FA96-42FA-F04E-774C86571E45}"/>
              </a:ext>
            </a:extLst>
          </p:cNvPr>
          <p:cNvCxnSpPr>
            <a:stCxn id="13" idx="1"/>
            <a:endCxn id="42" idx="3"/>
          </p:cNvCxnSpPr>
          <p:nvPr/>
        </p:nvCxnSpPr>
        <p:spPr>
          <a:xfrm rot="10800000">
            <a:off x="2432315" y="2799200"/>
            <a:ext cx="512325" cy="1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D4FC002B-1B3F-3101-7239-0A44E6B12E10}"/>
              </a:ext>
            </a:extLst>
          </p:cNvPr>
          <p:cNvSpPr/>
          <p:nvPr/>
        </p:nvSpPr>
        <p:spPr>
          <a:xfrm>
            <a:off x="377010" y="1233182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PERIKLES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B679580-C094-56B3-5C54-75C42BAC0F61}"/>
              </a:ext>
            </a:extLst>
          </p:cNvPr>
          <p:cNvCxnSpPr>
            <a:stCxn id="46" idx="2"/>
            <a:endCxn id="42" idx="0"/>
          </p:cNvCxnSpPr>
          <p:nvPr/>
        </p:nvCxnSpPr>
        <p:spPr>
          <a:xfrm>
            <a:off x="1404662" y="1770078"/>
            <a:ext cx="1" cy="760673"/>
          </a:xfrm>
          <a:prstGeom prst="straightConnector1">
            <a:avLst/>
          </a:prstGeom>
          <a:ln w="12700">
            <a:solidFill>
              <a:srgbClr val="25537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02793DF0-68CF-0B82-4632-FBCC0E59660A}"/>
              </a:ext>
            </a:extLst>
          </p:cNvPr>
          <p:cNvSpPr/>
          <p:nvPr/>
        </p:nvSpPr>
        <p:spPr>
          <a:xfrm>
            <a:off x="377011" y="549722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SOKRATES</a:t>
            </a:r>
          </a:p>
        </p:txBody>
      </p: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33124DB7-9C4E-D69E-1CD7-DE109F958BD3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rot="5400000">
            <a:off x="2085067" y="3610000"/>
            <a:ext cx="1206820" cy="2567627"/>
          </a:xfrm>
          <a:prstGeom prst="bentConnector3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D9612025-BC37-A6A7-DA83-EEF92B06754B}"/>
              </a:ext>
            </a:extLst>
          </p:cNvPr>
          <p:cNvSpPr/>
          <p:nvPr/>
        </p:nvSpPr>
        <p:spPr>
          <a:xfrm>
            <a:off x="2944638" y="5497223"/>
            <a:ext cx="2055303" cy="536896"/>
          </a:xfrm>
          <a:prstGeom prst="rect">
            <a:avLst/>
          </a:prstGeom>
          <a:solidFill>
            <a:schemeClr val="bg1"/>
          </a:solidFill>
          <a:ln>
            <a:solidFill>
              <a:srgbClr val="2553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255372"/>
                </a:solidFill>
              </a:rPr>
              <a:t>EUKLID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4A3E70F-B6C4-0B38-4BCB-61706745476C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>
            <a:off x="3972290" y="4290403"/>
            <a:ext cx="0" cy="1206820"/>
          </a:xfrm>
          <a:prstGeom prst="straightConnector1">
            <a:avLst/>
          </a:prstGeom>
          <a:ln w="12700">
            <a:solidFill>
              <a:srgbClr val="2553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ED4B0A8-B114-B8BF-FE09-D3F4F3E4E483}"/>
              </a:ext>
            </a:extLst>
          </p:cNvPr>
          <p:cNvCxnSpPr>
            <a:cxnSpLocks/>
          </p:cNvCxnSpPr>
          <p:nvPr/>
        </p:nvCxnSpPr>
        <p:spPr>
          <a:xfrm>
            <a:off x="8774884" y="1233182"/>
            <a:ext cx="0" cy="4697835"/>
          </a:xfrm>
          <a:prstGeom prst="straightConnector1">
            <a:avLst/>
          </a:prstGeom>
          <a:ln w="38100">
            <a:solidFill>
              <a:srgbClr val="25537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08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5c2416-0c9e-431a-9978-58a1697d7d37" xsi:nil="true"/>
    <lcf76f155ced4ddcb4097134ff3c332f xmlns="97161b1f-93f9-4fd5-9baa-651b358c6fc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F58EEC1200AAF42888FA77148318A3E" ma:contentTypeVersion="11" ma:contentTypeDescription="Ein neues Dokument erstellen." ma:contentTypeScope="" ma:versionID="92fa84fde5d86be103533c0390c33865">
  <xsd:schema xmlns:xsd="http://www.w3.org/2001/XMLSchema" xmlns:xs="http://www.w3.org/2001/XMLSchema" xmlns:p="http://schemas.microsoft.com/office/2006/metadata/properties" xmlns:ns2="97161b1f-93f9-4fd5-9baa-651b358c6fc7" xmlns:ns3="825c2416-0c9e-431a-9978-58a1697d7d37" targetNamespace="http://schemas.microsoft.com/office/2006/metadata/properties" ma:root="true" ma:fieldsID="ff89a3fc9743229660b2e65a9176b2cd" ns2:_="" ns3:_="">
    <xsd:import namespace="97161b1f-93f9-4fd5-9baa-651b358c6fc7"/>
    <xsd:import namespace="825c2416-0c9e-431a-9978-58a1697d7d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161b1f-93f9-4fd5-9baa-651b358c6f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db577b5c-db2e-4583-9419-6f0234b6d3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5c2416-0c9e-431a-9978-58a1697d7d3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cb7ecdd-e49a-4390-bb11-88527efcb1d4}" ma:internalName="TaxCatchAll" ma:showField="CatchAllData" ma:web="825c2416-0c9e-431a-9978-58a1697d7d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A6A492-D2B7-4952-B961-ABC5374B6F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9AAFCB-E859-4826-94B6-EC70E86F97A9}">
  <ds:schemaRefs>
    <ds:schemaRef ds:uri="http://schemas.microsoft.com/office/2006/metadata/properties"/>
    <ds:schemaRef ds:uri="http://schemas.microsoft.com/office/infopath/2007/PartnerControls"/>
    <ds:schemaRef ds:uri="825c2416-0c9e-431a-9978-58a1697d7d37"/>
    <ds:schemaRef ds:uri="97161b1f-93f9-4fd5-9baa-651b358c6fc7"/>
  </ds:schemaRefs>
</ds:datastoreItem>
</file>

<file path=customXml/itemProps3.xml><?xml version="1.0" encoding="utf-8"?>
<ds:datastoreItem xmlns:ds="http://schemas.openxmlformats.org/officeDocument/2006/customXml" ds:itemID="{A1C1F373-98F0-4940-9DDF-0CB1255D3C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161b1f-93f9-4fd5-9baa-651b358c6fc7"/>
    <ds:schemaRef ds:uri="825c2416-0c9e-431a-9978-58a1697d7d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1105</Words>
  <Application>Microsoft Office PowerPoint</Application>
  <PresentationFormat>Breitbild</PresentationFormat>
  <Paragraphs>318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Segoe UI Light</vt:lpstr>
      <vt:lpstr>Symbol</vt:lpstr>
      <vt:lpstr>Office</vt:lpstr>
      <vt:lpstr>Biografie &amp; Lebenswerk Platon</vt:lpstr>
      <vt:lpstr>PowerPoint-Präsentation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PowerPoint-Präsentation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  <vt:lpstr>Unsere heutige Reise PLATONs Biografie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Kollegversammlung Wahl der Sprecher*innen</dc:title>
  <dc:creator>Benjamin Wagner</dc:creator>
  <cp:lastModifiedBy>Benjamin Wagner</cp:lastModifiedBy>
  <cp:revision>25</cp:revision>
  <dcterms:created xsi:type="dcterms:W3CDTF">2022-08-24T07:19:14Z</dcterms:created>
  <dcterms:modified xsi:type="dcterms:W3CDTF">2023-10-13T04:27:44Z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0x0101001F58EEC1200AAF42888FA77148318A3E</vt:lpwstr>
  </property>
</Properties>
</file>